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451" r:id="rId2"/>
    <p:sldId id="2134804523" r:id="rId3"/>
    <p:sldId id="389" r:id="rId4"/>
    <p:sldId id="433" r:id="rId5"/>
    <p:sldId id="452" r:id="rId6"/>
    <p:sldId id="453" r:id="rId7"/>
    <p:sldId id="449" r:id="rId8"/>
    <p:sldId id="454" r:id="rId9"/>
    <p:sldId id="457" r:id="rId10"/>
    <p:sldId id="444" r:id="rId11"/>
    <p:sldId id="2134804524" r:id="rId12"/>
    <p:sldId id="443" r:id="rId13"/>
    <p:sldId id="446" r:id="rId14"/>
    <p:sldId id="447" r:id="rId15"/>
    <p:sldId id="456" r:id="rId16"/>
    <p:sldId id="459" r:id="rId17"/>
    <p:sldId id="460" r:id="rId1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448E"/>
    <a:srgbClr val="16DC37"/>
    <a:srgbClr val="98C200"/>
    <a:srgbClr val="00CC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06" autoAdjust="0"/>
    <p:restoredTop sz="95349" autoAdjust="0"/>
  </p:normalViewPr>
  <p:slideViewPr>
    <p:cSldViewPr snapToGrid="0">
      <p:cViewPr varScale="1">
        <p:scale>
          <a:sx n="123" d="100"/>
          <a:sy n="123" d="100"/>
        </p:scale>
        <p:origin x="192" y="31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2892E5-FEE5-4B34-B18D-CC9F867BD5FD}" type="datetimeFigureOut">
              <a:rPr lang="sv-SE" smtClean="0"/>
              <a:t>2021-04-26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E9C94F-395F-421C-B634-C9978482108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4308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Hälsa besökarna välkomna!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E2E68-A8F4-401B-9D1A-0B45ACCD4810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80730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Regionens transportutvecklingsråd</a:t>
            </a:r>
          </a:p>
          <a:p>
            <a:r>
              <a:rPr lang="sv-SE" dirty="0"/>
              <a:t>Handelskammaren</a:t>
            </a:r>
          </a:p>
          <a:p>
            <a:r>
              <a:rPr lang="sv-SE" dirty="0"/>
              <a:t>Sveriges Åkeriföretag</a:t>
            </a:r>
          </a:p>
          <a:p>
            <a:r>
              <a:rPr lang="sv-SE" dirty="0"/>
              <a:t>Samling Näringsliv</a:t>
            </a:r>
          </a:p>
          <a:p>
            <a:r>
              <a:rPr lang="sv-SE" dirty="0" err="1"/>
              <a:t>Botniska</a:t>
            </a:r>
            <a:r>
              <a:rPr lang="sv-SE" dirty="0"/>
              <a:t> korridoren</a:t>
            </a:r>
          </a:p>
          <a:p>
            <a:r>
              <a:rPr lang="sv-SE" dirty="0"/>
              <a:t>Partnerskapet Mittstråket</a:t>
            </a:r>
          </a:p>
          <a:p>
            <a:r>
              <a:rPr lang="sv-SE" dirty="0"/>
              <a:t>Partnerskapet Atlantbanan</a:t>
            </a:r>
          </a:p>
          <a:p>
            <a:r>
              <a:rPr lang="sv-SE" dirty="0" err="1"/>
              <a:t>Elbanen</a:t>
            </a:r>
            <a:r>
              <a:rPr lang="sv-SE" dirty="0"/>
              <a:t> STS</a:t>
            </a:r>
          </a:p>
          <a:p>
            <a:r>
              <a:rPr lang="sv-SE" dirty="0"/>
              <a:t>Europaforum Norra Sverige</a:t>
            </a:r>
          </a:p>
          <a:p>
            <a:r>
              <a:rPr lang="sv-SE" dirty="0"/>
              <a:t>Green </a:t>
            </a:r>
            <a:r>
              <a:rPr lang="sv-SE" dirty="0" err="1"/>
              <a:t>Flyway</a:t>
            </a:r>
            <a:endParaRPr lang="sv-SE" dirty="0"/>
          </a:p>
          <a:p>
            <a:endParaRPr lang="sv-SE" dirty="0"/>
          </a:p>
          <a:p>
            <a:r>
              <a:rPr lang="sv-SE" dirty="0"/>
              <a:t>JHT</a:t>
            </a:r>
          </a:p>
          <a:p>
            <a:r>
              <a:rPr lang="sv-SE" dirty="0" err="1"/>
              <a:t>Swedavia</a:t>
            </a:r>
            <a:endParaRPr lang="sv-SE" dirty="0"/>
          </a:p>
          <a:p>
            <a:r>
              <a:rPr lang="sv-SE" dirty="0"/>
              <a:t>Kommunpolitiker i våra kommuner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9C94F-395F-421C-B634-C99784821080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965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9412-D361-406D-A194-319B192BD2D7}" type="datetimeFigureOut">
              <a:rPr lang="sv-SE" smtClean="0"/>
              <a:pPr/>
              <a:t>2021-04-26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772-BA0E-440B-B6B8-BBE74D10459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551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radig 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64000" y="1989120"/>
            <a:ext cx="10465200" cy="383224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9412-D361-406D-A194-319B192BD2D7}" type="datetimeFigureOut">
              <a:rPr lang="sv-SE" smtClean="0"/>
              <a:pPr/>
              <a:t>2021-04-26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772-BA0E-440B-B6B8-BBE74D10459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3" hasCustomPrompt="1"/>
          </p:nvPr>
        </p:nvSpPr>
        <p:spPr>
          <a:xfrm>
            <a:off x="864000" y="1332000"/>
            <a:ext cx="10465200" cy="365760"/>
          </a:xfrm>
        </p:spPr>
        <p:txBody>
          <a:bodyPr>
            <a:normAutofit/>
          </a:bodyPr>
          <a:lstStyle>
            <a:lvl1pPr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Eventuellt underrubrik</a:t>
            </a:r>
          </a:p>
        </p:txBody>
      </p:sp>
    </p:spTree>
    <p:extLst>
      <p:ext uri="{BB962C8B-B14F-4D97-AF65-F5344CB8AC3E}">
        <p14:creationId xmlns:p14="http://schemas.microsoft.com/office/powerpoint/2010/main" val="276234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64000" y="720000"/>
            <a:ext cx="10465200" cy="648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64000" y="1825625"/>
            <a:ext cx="51660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660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9412-D361-406D-A194-319B192BD2D7}" type="datetimeFigureOut">
              <a:rPr lang="sv-SE" smtClean="0"/>
              <a:pPr/>
              <a:t>2021-04-26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772-BA0E-440B-B6B8-BBE74D10459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10"/>
          <p:cNvSpPr>
            <a:spLocks noGrp="1"/>
          </p:cNvSpPr>
          <p:nvPr>
            <p:ph sz="quarter" idx="13" hasCustomPrompt="1"/>
          </p:nvPr>
        </p:nvSpPr>
        <p:spPr>
          <a:xfrm>
            <a:off x="864000" y="1332000"/>
            <a:ext cx="10465200" cy="365760"/>
          </a:xfrm>
        </p:spPr>
        <p:txBody>
          <a:bodyPr>
            <a:normAutofit/>
          </a:bodyPr>
          <a:lstStyle>
            <a:lvl1pPr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Eventuellt underrubrik</a:t>
            </a:r>
          </a:p>
        </p:txBody>
      </p:sp>
    </p:spTree>
    <p:extLst>
      <p:ext uri="{BB962C8B-B14F-4D97-AF65-F5344CB8AC3E}">
        <p14:creationId xmlns:p14="http://schemas.microsoft.com/office/powerpoint/2010/main" val="3844274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63999" y="720000"/>
            <a:ext cx="4104000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720000"/>
            <a:ext cx="6172200" cy="500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63999" y="1908000"/>
            <a:ext cx="410400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9412-D361-406D-A194-319B192BD2D7}" type="datetimeFigureOut">
              <a:rPr lang="sv-SE" smtClean="0"/>
              <a:pPr/>
              <a:t>2021-04-26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772-BA0E-440B-B6B8-BBE74D10459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8706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63999" y="720000"/>
            <a:ext cx="4104000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719999"/>
            <a:ext cx="6172200" cy="500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63999" y="1908000"/>
            <a:ext cx="410400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9412-D361-406D-A194-319B192BD2D7}" type="datetimeFigureOut">
              <a:rPr lang="sv-SE" smtClean="0"/>
              <a:pPr/>
              <a:t>2021-04-26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772-BA0E-440B-B6B8-BBE74D10459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4221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64000" y="720000"/>
            <a:ext cx="10465200" cy="648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7" cstate="print"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667" y="5607977"/>
            <a:ext cx="1944053" cy="746760"/>
          </a:xfrm>
          <a:prstGeom prst="rect">
            <a:avLst/>
          </a:prstGeom>
        </p:spPr>
      </p:pic>
      <p:sp>
        <p:nvSpPr>
          <p:cNvPr id="9" name="Rektangel 8"/>
          <p:cNvSpPr/>
          <p:nvPr userDrawn="1"/>
        </p:nvSpPr>
        <p:spPr>
          <a:xfrm>
            <a:off x="0" y="6532510"/>
            <a:ext cx="12192000" cy="342000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63999" y="1569719"/>
            <a:ext cx="10465200" cy="42516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0780736" y="6532878"/>
            <a:ext cx="7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pPr algn="ctr"/>
            <a:fld id="{93979412-D361-406D-A194-319B192BD2D7}" type="datetimeFigureOut">
              <a:rPr lang="sv-SE" smtClean="0"/>
              <a:pPr algn="ctr"/>
              <a:t>2021-04-26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653823" y="653287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1519720" y="6532878"/>
            <a:ext cx="4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fld id="{44A3E772-BA0E-440B-B6B8-BBE74D10459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48991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7" r:id="rId2"/>
    <p:sldLayoutId id="2147483664" r:id="rId3"/>
    <p:sldLayoutId id="2147483668" r:id="rId4"/>
    <p:sldLayoutId id="214748366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2000" indent="-2520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10000"/>
        </a:lnSpc>
        <a:spcBef>
          <a:spcPts val="600"/>
        </a:spcBef>
        <a:buClr>
          <a:schemeClr val="tx1">
            <a:lumMod val="75000"/>
            <a:lumOff val="25000"/>
          </a:schemeClr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10000"/>
        </a:lnSpc>
        <a:spcBef>
          <a:spcPts val="600"/>
        </a:spcBef>
        <a:buClr>
          <a:schemeClr val="bg1">
            <a:lumMod val="50000"/>
          </a:schemeClr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10000"/>
        </a:lnSpc>
        <a:spcBef>
          <a:spcPts val="600"/>
        </a:spcBef>
        <a:buClr>
          <a:schemeClr val="tx1">
            <a:lumMod val="75000"/>
            <a:lumOff val="25000"/>
          </a:schemeClr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52000" indent="-252000" algn="l" defTabSz="914400" rtl="0" eaLnBrk="1" latinLnBrk="0" hangingPunct="1">
        <a:lnSpc>
          <a:spcPct val="110000"/>
        </a:lnSpc>
        <a:spcBef>
          <a:spcPts val="6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regionjh/fyratimmar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014A800B-B5B2-E94B-A2FB-1BC78C5F50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1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7" b="80378"/>
          <a:stretch/>
        </p:blipFill>
        <p:spPr>
          <a:xfrm>
            <a:off x="0" y="4624569"/>
            <a:ext cx="10992257" cy="2233431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DE557D0D-1AF0-4DF5-993D-EAA575E6E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chemeClr val="accent5"/>
                </a:solidFill>
              </a:rPr>
              <a:t>Hösten 2020 process regionalt </a:t>
            </a:r>
            <a:br>
              <a:rPr lang="sv-SE" dirty="0"/>
            </a:br>
            <a:r>
              <a:rPr lang="sv-SE" b="0" dirty="0"/>
              <a:t>– prio till nationell plan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FAE26F1-D3F5-495E-80BF-DD2BA9784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999" y="2107585"/>
            <a:ext cx="10847837" cy="2723907"/>
          </a:xfrm>
        </p:spPr>
        <p:txBody>
          <a:bodyPr numCol="2" spcCol="180000">
            <a:normAutofit/>
          </a:bodyPr>
          <a:lstStyle/>
          <a:p>
            <a:pPr>
              <a:buClr>
                <a:srgbClr val="D9448F"/>
              </a:buClr>
            </a:pPr>
            <a:r>
              <a:rPr lang="sv-SE" sz="1800" b="1" dirty="0"/>
              <a:t>Tillsammans med länets kommuner i Regionens samverkansråd</a:t>
            </a:r>
          </a:p>
          <a:p>
            <a:pPr lvl="1">
              <a:buClr>
                <a:srgbClr val="D9448F"/>
              </a:buClr>
            </a:pPr>
            <a:r>
              <a:rPr lang="sv-SE" sz="1600" dirty="0"/>
              <a:t>23 sep gemensam kunskapsdag om järnvägsstråken, funktionsutredning E14 o E45 m </a:t>
            </a:r>
            <a:r>
              <a:rPr lang="sv-SE" sz="1600" dirty="0" err="1"/>
              <a:t>m</a:t>
            </a:r>
            <a:endParaRPr lang="sv-SE" sz="1600" dirty="0"/>
          </a:p>
          <a:p>
            <a:pPr lvl="1">
              <a:buClr>
                <a:srgbClr val="D9448F"/>
              </a:buClr>
            </a:pPr>
            <a:r>
              <a:rPr lang="sv-SE" sz="1600" dirty="0"/>
              <a:t>Explicita möten för att diskutera prioriteringar</a:t>
            </a:r>
          </a:p>
          <a:p>
            <a:pPr lvl="1">
              <a:buClr>
                <a:srgbClr val="D9448F"/>
              </a:buClr>
            </a:pPr>
            <a:r>
              <a:rPr lang="sv-SE" sz="1600" dirty="0"/>
              <a:t>Landade 4 dec i en ”lista” med de viktigaste prioriteringar</a:t>
            </a:r>
            <a:br>
              <a:rPr lang="sv-SE" sz="1400" dirty="0"/>
            </a:br>
            <a:endParaRPr lang="sv-SE" sz="1400" dirty="0"/>
          </a:p>
          <a:p>
            <a:pPr>
              <a:buClr>
                <a:srgbClr val="D9448F"/>
              </a:buClr>
            </a:pPr>
            <a:r>
              <a:rPr lang="sv-SE" sz="1800" b="1" dirty="0"/>
              <a:t>Transportutvecklingsrådet (med näringen)</a:t>
            </a:r>
            <a:br>
              <a:rPr lang="sv-SE" sz="1800" b="1" dirty="0"/>
            </a:br>
            <a:endParaRPr lang="sv-SE" sz="1800" b="1" dirty="0"/>
          </a:p>
          <a:p>
            <a:pPr>
              <a:buClr>
                <a:srgbClr val="D9448F"/>
              </a:buClr>
            </a:pPr>
            <a:r>
              <a:rPr lang="sv-SE" sz="1800" b="1" dirty="0"/>
              <a:t>Beslutades av Regionala utvecklingsnämnden den 16 dec i samband med remissen inriktningsunderlaget</a:t>
            </a:r>
          </a:p>
          <a:p>
            <a:pPr lvl="1">
              <a:buClr>
                <a:srgbClr val="D9448F"/>
              </a:buClr>
            </a:pPr>
            <a:r>
              <a:rPr lang="sv-SE" sz="1600" dirty="0"/>
              <a:t>Skickats till infra dep och Trafikverket</a:t>
            </a:r>
          </a:p>
          <a:p>
            <a:pPr marL="0" indent="0">
              <a:buNone/>
            </a:pPr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1460471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FD56C7C-E324-6944-8A3A-BB04C51A8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Målgrupp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AFC412-B177-3647-805A-0FB2A0344A9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/>
              <a:t>Det är Riksdagen som fattar beslutet och längs vägen finns myndigheter och tjänstemän som påverkar dess inriktning och tar fram förslagen.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27ED9BC-3C2D-514C-95CA-9D1F5738697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 dirty="0"/>
              <a:t>Riksdagens 349 ledamöter</a:t>
            </a:r>
          </a:p>
          <a:p>
            <a:pPr marL="0" indent="0">
              <a:buNone/>
            </a:pPr>
            <a:endParaRPr lang="sv-SE" i="1" dirty="0"/>
          </a:p>
          <a:p>
            <a:pPr marL="0" indent="0">
              <a:buNone/>
            </a:pPr>
            <a:r>
              <a:rPr lang="sv-SE" i="1" dirty="0"/>
              <a:t>Vi når dem framförallt via:</a:t>
            </a:r>
          </a:p>
          <a:p>
            <a:endParaRPr lang="sv-SE" dirty="0"/>
          </a:p>
          <a:p>
            <a:r>
              <a:rPr lang="sv-SE" dirty="0"/>
              <a:t>Trafikutskottet</a:t>
            </a:r>
          </a:p>
          <a:p>
            <a:r>
              <a:rPr lang="sv-SE" dirty="0"/>
              <a:t>Finansutskottet</a:t>
            </a:r>
          </a:p>
          <a:p>
            <a:r>
              <a:rPr lang="sv-SE" dirty="0"/>
              <a:t>Regeringskansliet</a:t>
            </a:r>
          </a:p>
          <a:p>
            <a:r>
              <a:rPr lang="sv-SE" dirty="0"/>
              <a:t>Trafikverket</a:t>
            </a:r>
          </a:p>
        </p:txBody>
      </p:sp>
    </p:spTree>
    <p:extLst>
      <p:ext uri="{BB962C8B-B14F-4D97-AF65-F5344CB8AC3E}">
        <p14:creationId xmlns:p14="http://schemas.microsoft.com/office/powerpoint/2010/main" val="2315675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FD56C7C-E324-6944-8A3A-BB04C51A8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Målgrupp</a:t>
            </a:r>
          </a:p>
        </p:txBody>
      </p:sp>
      <p:pic>
        <p:nvPicPr>
          <p:cNvPr id="7" name="Bildobjekt 6" descr="En bild som visar bord&#10;&#10;Automatiskt genererad beskrivning">
            <a:extLst>
              <a:ext uri="{FF2B5EF4-FFF2-40B4-BE49-F238E27FC236}">
                <a16:creationId xmlns:a16="http://schemas.microsoft.com/office/drawing/2014/main" id="{05E8B40C-19AA-FE48-9812-BDA9EE0E26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329" y="445383"/>
            <a:ext cx="6398714" cy="5806568"/>
          </a:xfrm>
          <a:prstGeom prst="rect">
            <a:avLst/>
          </a:prstGeom>
        </p:spPr>
      </p:pic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66F59E91-EFD9-CB4C-A78A-86B5FBFA91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4000" y="1831861"/>
            <a:ext cx="1617943" cy="3194277"/>
          </a:xfrm>
        </p:spPr>
        <p:txBody>
          <a:bodyPr/>
          <a:lstStyle/>
          <a:p>
            <a:r>
              <a:rPr lang="sv-SE" dirty="0"/>
              <a:t>Vem pratar med vem?</a:t>
            </a:r>
          </a:p>
        </p:txBody>
      </p:sp>
    </p:spTree>
    <p:extLst>
      <p:ext uri="{BB962C8B-B14F-4D97-AF65-F5344CB8AC3E}">
        <p14:creationId xmlns:p14="http://schemas.microsoft.com/office/powerpoint/2010/main" val="1474861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35FF8B7-71A0-4810-9D9E-ED685A8F5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Konkurrenter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A840CE1D-A258-DF47-85D7-8A9FCFD55DB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/>
              <a:t>Övriga län/regioner i landet är våra konkurrenter. Vad säger de och vad är deras starkaste argument?</a:t>
            </a:r>
          </a:p>
          <a:p>
            <a:pPr lvl="1"/>
            <a:r>
              <a:rPr lang="sv-SE" dirty="0"/>
              <a:t>Ex. </a:t>
            </a:r>
            <a:r>
              <a:rPr lang="sv-SE" dirty="0" err="1"/>
              <a:t>oslo</a:t>
            </a:r>
            <a:r>
              <a:rPr lang="sv-SE" dirty="0"/>
              <a:t>-sthlm 2.55</a:t>
            </a:r>
          </a:p>
        </p:txBody>
      </p:sp>
    </p:spTree>
    <p:extLst>
      <p:ext uri="{BB962C8B-B14F-4D97-AF65-F5344CB8AC3E}">
        <p14:creationId xmlns:p14="http://schemas.microsoft.com/office/powerpoint/2010/main" val="1266201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D23DF35-98BC-B843-B139-9607A577B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Våra argument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22C5750-A87E-974F-A4C8-80BC3E42CDD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Följande lyfter vi som våra argument för att lyssna till våra infrastrukturbehov, framförallt stockholm-östersund 4 timmar. </a:t>
            </a:r>
          </a:p>
          <a:p>
            <a:pPr marL="0" indent="0">
              <a:buNone/>
            </a:pPr>
            <a:r>
              <a:rPr lang="sv-SE" i="1" dirty="0"/>
              <a:t>Utförligare copytexter finns på </a:t>
            </a:r>
            <a:r>
              <a:rPr lang="sv-SE" i="1" dirty="0" err="1"/>
              <a:t>www.regionjh.se</a:t>
            </a:r>
            <a:r>
              <a:rPr lang="sv-SE" i="1" dirty="0"/>
              <a:t>/fyratimmar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9B7124EB-0729-7C45-BAB4-406CD99382B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dirty="0"/>
              <a:t>Stor och attraktiv besöksnäring</a:t>
            </a:r>
          </a:p>
          <a:p>
            <a:r>
              <a:rPr lang="sv-SE" dirty="0"/>
              <a:t>Omfattande skogsnäring med stor export</a:t>
            </a:r>
          </a:p>
          <a:p>
            <a:r>
              <a:rPr lang="sv-SE" dirty="0"/>
              <a:t>Livsstilsinflyttning skapar tillväxt</a:t>
            </a:r>
          </a:p>
          <a:p>
            <a:r>
              <a:rPr lang="sv-SE" dirty="0"/>
              <a:t>Tydligare tillgång till isfri hamn i Trondheim. Även Norge satsar på ”vår” sträckning.</a:t>
            </a:r>
          </a:p>
          <a:p>
            <a:r>
              <a:rPr lang="sv-SE" dirty="0"/>
              <a:t>Mycket är påbörjat, förhållandevis små och snabba åtgärder kvar</a:t>
            </a:r>
          </a:p>
          <a:p>
            <a:r>
              <a:rPr lang="sv-SE" dirty="0"/>
              <a:t>Lättar upp kapaciteten för kuststråket och underlättar Ostkustbanans utbyggnad.</a:t>
            </a:r>
          </a:p>
          <a:p>
            <a:r>
              <a:rPr lang="sv-SE" dirty="0"/>
              <a:t>Idag tar det längre tid i alla trafikslag än tidigare, vilken utveckling är det?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79571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CF090AC-60E7-5541-BE14-3BE686CE0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Kanaler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D9D43F8-293F-2140-9070-45F13C60A53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/>
              <a:t>Personliga kontakter och möten</a:t>
            </a:r>
          </a:p>
          <a:p>
            <a:r>
              <a:rPr lang="sv-SE" dirty="0"/>
              <a:t>Hearings</a:t>
            </a:r>
          </a:p>
          <a:p>
            <a:r>
              <a:rPr lang="sv-SE" dirty="0"/>
              <a:t>Debatter</a:t>
            </a:r>
          </a:p>
          <a:p>
            <a:r>
              <a:rPr lang="sv-SE" dirty="0"/>
              <a:t>Möten</a:t>
            </a:r>
          </a:p>
          <a:p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FDBB9BC-8412-CC44-ABA8-AA52714FB9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29943" cy="4351338"/>
          </a:xfrm>
        </p:spPr>
        <p:txBody>
          <a:bodyPr>
            <a:normAutofit/>
          </a:bodyPr>
          <a:lstStyle/>
          <a:p>
            <a:r>
              <a:rPr lang="sv-SE" dirty="0"/>
              <a:t>Sprida vårt budskap och material brett:</a:t>
            </a:r>
          </a:p>
          <a:p>
            <a:pPr lvl="1"/>
            <a:r>
              <a:rPr lang="sv-SE" dirty="0"/>
              <a:t>Inlägg på LinkedIn och Facebook</a:t>
            </a:r>
          </a:p>
          <a:p>
            <a:pPr lvl="1"/>
            <a:r>
              <a:rPr lang="sv-SE" dirty="0"/>
              <a:t>Tillägg till mailsignatur</a:t>
            </a:r>
          </a:p>
          <a:p>
            <a:pPr lvl="1"/>
            <a:r>
              <a:rPr lang="sv-SE" dirty="0"/>
              <a:t>Banner allas webbsidor</a:t>
            </a:r>
          </a:p>
          <a:p>
            <a:pPr lvl="1"/>
            <a:r>
              <a:rPr lang="sv-SE" dirty="0"/>
              <a:t>Teams-mötes bakgrund</a:t>
            </a:r>
          </a:p>
          <a:p>
            <a:pPr lvl="1"/>
            <a:r>
              <a:rPr lang="sv-SE" dirty="0"/>
              <a:t>Debattartiklar</a:t>
            </a:r>
          </a:p>
          <a:p>
            <a:pPr lvl="1"/>
            <a:r>
              <a:rPr lang="sv-SE" dirty="0"/>
              <a:t>Presentationsmaterial</a:t>
            </a:r>
          </a:p>
          <a:p>
            <a:pPr lvl="1"/>
            <a:endParaRPr lang="sv-SE" dirty="0"/>
          </a:p>
          <a:p>
            <a:pPr lvl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37244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5F69CE-C6D4-6C4C-B9AD-D18AB23F4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Material &amp; aktiviteter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B013AC1-43C8-4143-B412-E4313B20E9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4000" y="1825625"/>
            <a:ext cx="447491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>
                <a:hlinkClick r:id="rId2"/>
              </a:rPr>
              <a:t>www.regionjh/fyratimmar</a:t>
            </a:r>
            <a:endParaRPr lang="sv-SE" dirty="0"/>
          </a:p>
          <a:p>
            <a:endParaRPr lang="sv-SE" dirty="0"/>
          </a:p>
          <a:p>
            <a:r>
              <a:rPr lang="sv-SE" dirty="0"/>
              <a:t>Här ligger aktuell PPT-presentation som går att ladda ner och använda hela eller delar av.</a:t>
            </a:r>
          </a:p>
          <a:p>
            <a:endParaRPr lang="sv-SE" dirty="0"/>
          </a:p>
          <a:p>
            <a:r>
              <a:rPr lang="sv-SE" dirty="0"/>
              <a:t>Finns med Region JH-profil och en neutralare profil om man önskar lägga in i egen PPT-mall.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947FBB2A-DCC2-9C4F-A9E4-AC19091947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283" b="34842"/>
          <a:stretch/>
        </p:blipFill>
        <p:spPr>
          <a:xfrm rot="469875">
            <a:off x="5358949" y="1256740"/>
            <a:ext cx="789038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13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5F69CE-C6D4-6C4C-B9AD-D18AB23F4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Material &amp; aktiviteter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B013AC1-43C8-4143-B412-E4313B20E91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Grafiskt material som ligger på samma webbplats: 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Mailsignatur </a:t>
            </a:r>
          </a:p>
          <a:p>
            <a:r>
              <a:rPr lang="sv-SE" dirty="0"/>
              <a:t>Webbanner </a:t>
            </a:r>
          </a:p>
          <a:p>
            <a:r>
              <a:rPr lang="sv-SE" dirty="0"/>
              <a:t>Teams-bakgrund </a:t>
            </a:r>
          </a:p>
          <a:p>
            <a:r>
              <a:rPr lang="sv-SE" dirty="0"/>
              <a:t>LinkedIn-bild + textförslag</a:t>
            </a:r>
          </a:p>
          <a:p>
            <a:r>
              <a:rPr lang="sv-SE" dirty="0" err="1"/>
              <a:t>Facebokbild</a:t>
            </a:r>
            <a:r>
              <a:rPr lang="sv-SE" dirty="0"/>
              <a:t> + textförslag</a:t>
            </a:r>
          </a:p>
        </p:txBody>
      </p:sp>
      <p:pic>
        <p:nvPicPr>
          <p:cNvPr id="6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2E486EF7-5957-7E4C-9AAE-70D0D1B902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2232">
            <a:off x="6629941" y="585986"/>
            <a:ext cx="4550031" cy="607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4273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5F69CE-C6D4-6C4C-B9AD-D18AB23F4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Material &amp; aktiviteter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B013AC1-43C8-4143-B412-E4313B20E91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Övrigt material på samma webbplats: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Annonsförslag att användas i interna tidningar, </a:t>
            </a:r>
            <a:r>
              <a:rPr lang="sv-SE" dirty="0" err="1"/>
              <a:t>webbar</a:t>
            </a:r>
            <a:r>
              <a:rPr lang="sv-SE" dirty="0"/>
              <a:t>, LinkedIn</a:t>
            </a:r>
          </a:p>
          <a:p>
            <a:r>
              <a:rPr lang="sv-SE" dirty="0"/>
              <a:t>Kortare och längre budskapsförslag</a:t>
            </a:r>
          </a:p>
          <a:p>
            <a:r>
              <a:rPr lang="sv-SE" dirty="0"/>
              <a:t>Citat från ”viktiga” personer</a:t>
            </a:r>
          </a:p>
          <a:p>
            <a:r>
              <a:rPr lang="sv-SE" dirty="0"/>
              <a:t>Film </a:t>
            </a:r>
          </a:p>
          <a:p>
            <a:r>
              <a:rPr lang="sv-SE" dirty="0"/>
              <a:t>Karta och annat visuellt material</a:t>
            </a:r>
          </a:p>
          <a:p>
            <a:r>
              <a:rPr lang="sv-SE" dirty="0"/>
              <a:t>Undersökningar och fakta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0610C50F-3B42-6C48-906D-33BEF7E17A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3938">
            <a:off x="6719905" y="262335"/>
            <a:ext cx="5397500" cy="3594100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5F090778-1CBB-F44C-83E0-5D6F60BDBE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3472">
            <a:off x="5672254" y="3534492"/>
            <a:ext cx="539750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417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E557D0D-1AF0-4DF5-993D-EAA575E6E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chemeClr val="accent5"/>
                </a:solidFill>
              </a:rPr>
              <a:t>Tidslinje/tidplan</a:t>
            </a:r>
            <a:endParaRPr lang="sv-SE" b="0" dirty="0"/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0C67EC9E-2C79-F847-B2C8-362D29060619}"/>
              </a:ext>
            </a:extLst>
          </p:cNvPr>
          <p:cNvCxnSpPr>
            <a:cxnSpLocks/>
          </p:cNvCxnSpPr>
          <p:nvPr/>
        </p:nvCxnSpPr>
        <p:spPr>
          <a:xfrm>
            <a:off x="424543" y="3840480"/>
            <a:ext cx="11096897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ruta 8">
            <a:extLst>
              <a:ext uri="{FF2B5EF4-FFF2-40B4-BE49-F238E27FC236}">
                <a16:creationId xmlns:a16="http://schemas.microsoft.com/office/drawing/2014/main" id="{CA18C6E5-0CCF-2E4A-9E2D-D95845132DB1}"/>
              </a:ext>
            </a:extLst>
          </p:cNvPr>
          <p:cNvSpPr txBox="1"/>
          <p:nvPr/>
        </p:nvSpPr>
        <p:spPr>
          <a:xfrm>
            <a:off x="635502" y="4022305"/>
            <a:ext cx="11772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2021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25D94F57-EAE6-D04F-BCAB-F0AAD2CBD0D2}"/>
              </a:ext>
            </a:extLst>
          </p:cNvPr>
          <p:cNvSpPr txBox="1"/>
          <p:nvPr/>
        </p:nvSpPr>
        <p:spPr>
          <a:xfrm>
            <a:off x="8785811" y="3966210"/>
            <a:ext cx="11772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2022</a:t>
            </a:r>
          </a:p>
        </p:txBody>
      </p:sp>
      <p:sp>
        <p:nvSpPr>
          <p:cNvPr id="13" name="Ellips 12">
            <a:extLst>
              <a:ext uri="{FF2B5EF4-FFF2-40B4-BE49-F238E27FC236}">
                <a16:creationId xmlns:a16="http://schemas.microsoft.com/office/drawing/2014/main" id="{5988B7E5-3267-3647-A2D2-4DCC094DA253}"/>
              </a:ext>
            </a:extLst>
          </p:cNvPr>
          <p:cNvSpPr/>
          <p:nvPr/>
        </p:nvSpPr>
        <p:spPr>
          <a:xfrm>
            <a:off x="9278336" y="3775724"/>
            <a:ext cx="134191" cy="13419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7" name="Ellips 36">
            <a:extLst>
              <a:ext uri="{FF2B5EF4-FFF2-40B4-BE49-F238E27FC236}">
                <a16:creationId xmlns:a16="http://schemas.microsoft.com/office/drawing/2014/main" id="{9568A9AF-E246-EE41-9D4D-47C9A02ACBC4}"/>
              </a:ext>
            </a:extLst>
          </p:cNvPr>
          <p:cNvSpPr/>
          <p:nvPr/>
        </p:nvSpPr>
        <p:spPr>
          <a:xfrm>
            <a:off x="1707096" y="3754724"/>
            <a:ext cx="187560" cy="187560"/>
          </a:xfrm>
          <a:prstGeom prst="ellipse">
            <a:avLst/>
          </a:prstGeom>
          <a:solidFill>
            <a:srgbClr val="4E801F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51" name="Rak 50">
            <a:extLst>
              <a:ext uri="{FF2B5EF4-FFF2-40B4-BE49-F238E27FC236}">
                <a16:creationId xmlns:a16="http://schemas.microsoft.com/office/drawing/2014/main" id="{FC5C3CD4-A1E1-3C42-A8ED-A7318AB2329F}"/>
              </a:ext>
            </a:extLst>
          </p:cNvPr>
          <p:cNvCxnSpPr>
            <a:cxnSpLocks/>
          </p:cNvCxnSpPr>
          <p:nvPr/>
        </p:nvCxnSpPr>
        <p:spPr>
          <a:xfrm>
            <a:off x="8840215" y="3314700"/>
            <a:ext cx="0" cy="431999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ruta 52">
            <a:extLst>
              <a:ext uri="{FF2B5EF4-FFF2-40B4-BE49-F238E27FC236}">
                <a16:creationId xmlns:a16="http://schemas.microsoft.com/office/drawing/2014/main" id="{1F6FED02-E1F8-4F46-B076-1BC250FDA68D}"/>
              </a:ext>
            </a:extLst>
          </p:cNvPr>
          <p:cNvSpPr txBox="1"/>
          <p:nvPr/>
        </p:nvSpPr>
        <p:spPr>
          <a:xfrm>
            <a:off x="8114409" y="2816292"/>
            <a:ext cx="14516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100" b="1" dirty="0">
                <a:solidFill>
                  <a:srgbClr val="D6448E"/>
                </a:solidFill>
                <a:latin typeface="Helvetica" pitchFamily="2" charset="0"/>
              </a:rPr>
              <a:t>Ev. hearing Infra </a:t>
            </a:r>
            <a:r>
              <a:rPr lang="sv-SE" sz="1100" b="1" dirty="0" err="1">
                <a:solidFill>
                  <a:srgbClr val="D6448E"/>
                </a:solidFill>
                <a:latin typeface="Helvetica" pitchFamily="2" charset="0"/>
              </a:rPr>
              <a:t>dep</a:t>
            </a:r>
            <a:endParaRPr lang="sv-SE" sz="1100" dirty="0">
              <a:solidFill>
                <a:srgbClr val="D6448E"/>
              </a:solidFill>
              <a:latin typeface="Helvetica" pitchFamily="2" charset="0"/>
            </a:endParaRPr>
          </a:p>
        </p:txBody>
      </p:sp>
      <p:sp>
        <p:nvSpPr>
          <p:cNvPr id="54" name="Ellips 53">
            <a:extLst>
              <a:ext uri="{FF2B5EF4-FFF2-40B4-BE49-F238E27FC236}">
                <a16:creationId xmlns:a16="http://schemas.microsoft.com/office/drawing/2014/main" id="{DF5070EA-B7E2-FA4F-A81D-B24033BE15C1}"/>
              </a:ext>
            </a:extLst>
          </p:cNvPr>
          <p:cNvSpPr/>
          <p:nvPr/>
        </p:nvSpPr>
        <p:spPr>
          <a:xfrm>
            <a:off x="10210127" y="3746699"/>
            <a:ext cx="187560" cy="187560"/>
          </a:xfrm>
          <a:prstGeom prst="ellipse">
            <a:avLst/>
          </a:prstGeom>
          <a:solidFill>
            <a:srgbClr val="4E801F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5" name="textruta 54">
            <a:extLst>
              <a:ext uri="{FF2B5EF4-FFF2-40B4-BE49-F238E27FC236}">
                <a16:creationId xmlns:a16="http://schemas.microsoft.com/office/drawing/2014/main" id="{556169E1-FB2B-254E-B54D-CE6966D804C1}"/>
              </a:ext>
            </a:extLst>
          </p:cNvPr>
          <p:cNvSpPr txBox="1"/>
          <p:nvPr/>
        </p:nvSpPr>
        <p:spPr>
          <a:xfrm>
            <a:off x="9540521" y="4380915"/>
            <a:ext cx="15267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Regering fastställande nationell plan och länsplaner</a:t>
            </a:r>
          </a:p>
        </p:txBody>
      </p:sp>
      <p:cxnSp>
        <p:nvCxnSpPr>
          <p:cNvPr id="56" name="Rak 55">
            <a:extLst>
              <a:ext uri="{FF2B5EF4-FFF2-40B4-BE49-F238E27FC236}">
                <a16:creationId xmlns:a16="http://schemas.microsoft.com/office/drawing/2014/main" id="{88D11C35-466A-F245-B0A6-C81F216CBA62}"/>
              </a:ext>
            </a:extLst>
          </p:cNvPr>
          <p:cNvCxnSpPr>
            <a:cxnSpLocks/>
          </p:cNvCxnSpPr>
          <p:nvPr/>
        </p:nvCxnSpPr>
        <p:spPr>
          <a:xfrm>
            <a:off x="10303907" y="3934259"/>
            <a:ext cx="0" cy="37030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Ellips 56">
            <a:extLst>
              <a:ext uri="{FF2B5EF4-FFF2-40B4-BE49-F238E27FC236}">
                <a16:creationId xmlns:a16="http://schemas.microsoft.com/office/drawing/2014/main" id="{E83CCC82-DA1F-5C46-8B29-21DF77E7C0DD}"/>
              </a:ext>
            </a:extLst>
          </p:cNvPr>
          <p:cNvSpPr/>
          <p:nvPr/>
        </p:nvSpPr>
        <p:spPr>
          <a:xfrm>
            <a:off x="1089956" y="3775724"/>
            <a:ext cx="134191" cy="134191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59" name="Rak 58">
            <a:extLst>
              <a:ext uri="{FF2B5EF4-FFF2-40B4-BE49-F238E27FC236}">
                <a16:creationId xmlns:a16="http://schemas.microsoft.com/office/drawing/2014/main" id="{C6E27484-7ED1-B942-82EF-D3388956E8E7}"/>
              </a:ext>
            </a:extLst>
          </p:cNvPr>
          <p:cNvCxnSpPr>
            <a:cxnSpLocks/>
          </p:cNvCxnSpPr>
          <p:nvPr/>
        </p:nvCxnSpPr>
        <p:spPr>
          <a:xfrm flipH="1">
            <a:off x="1796137" y="2388303"/>
            <a:ext cx="242" cy="135839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ruta 59">
            <a:extLst>
              <a:ext uri="{FF2B5EF4-FFF2-40B4-BE49-F238E27FC236}">
                <a16:creationId xmlns:a16="http://schemas.microsoft.com/office/drawing/2014/main" id="{9A935C12-F733-294E-B6A8-83A853A46719}"/>
              </a:ext>
            </a:extLst>
          </p:cNvPr>
          <p:cNvSpPr txBox="1"/>
          <p:nvPr/>
        </p:nvSpPr>
        <p:spPr>
          <a:xfrm>
            <a:off x="992640" y="1788139"/>
            <a:ext cx="165690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sv-SE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Vårbudget-proposition</a:t>
            </a:r>
          </a:p>
          <a:p>
            <a:pPr algn="ctr">
              <a:buClr>
                <a:schemeClr val="accent1"/>
              </a:buClr>
            </a:pPr>
            <a:r>
              <a:rPr lang="sv-SE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15 april</a:t>
            </a:r>
          </a:p>
        </p:txBody>
      </p:sp>
      <p:cxnSp>
        <p:nvCxnSpPr>
          <p:cNvPr id="63" name="Rak 62">
            <a:extLst>
              <a:ext uri="{FF2B5EF4-FFF2-40B4-BE49-F238E27FC236}">
                <a16:creationId xmlns:a16="http://schemas.microsoft.com/office/drawing/2014/main" id="{77079A36-9135-9545-B917-A84C58AF916D}"/>
              </a:ext>
            </a:extLst>
          </p:cNvPr>
          <p:cNvCxnSpPr>
            <a:cxnSpLocks/>
          </p:cNvCxnSpPr>
          <p:nvPr/>
        </p:nvCxnSpPr>
        <p:spPr>
          <a:xfrm>
            <a:off x="2705886" y="3031735"/>
            <a:ext cx="0" cy="722989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Ellips 63">
            <a:extLst>
              <a:ext uri="{FF2B5EF4-FFF2-40B4-BE49-F238E27FC236}">
                <a16:creationId xmlns:a16="http://schemas.microsoft.com/office/drawing/2014/main" id="{87F2631D-37BF-194E-B788-4719045E7E51}"/>
              </a:ext>
            </a:extLst>
          </p:cNvPr>
          <p:cNvSpPr/>
          <p:nvPr/>
        </p:nvSpPr>
        <p:spPr>
          <a:xfrm>
            <a:off x="2214681" y="3765587"/>
            <a:ext cx="187560" cy="187560"/>
          </a:xfrm>
          <a:prstGeom prst="ellipse">
            <a:avLst/>
          </a:prstGeom>
          <a:solidFill>
            <a:srgbClr val="4E801F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72" name="Rak 71">
            <a:extLst>
              <a:ext uri="{FF2B5EF4-FFF2-40B4-BE49-F238E27FC236}">
                <a16:creationId xmlns:a16="http://schemas.microsoft.com/office/drawing/2014/main" id="{A0E8F889-BD0B-1640-8C6F-F4BBF4DF722A}"/>
              </a:ext>
            </a:extLst>
          </p:cNvPr>
          <p:cNvCxnSpPr>
            <a:cxnSpLocks/>
          </p:cNvCxnSpPr>
          <p:nvPr/>
        </p:nvCxnSpPr>
        <p:spPr>
          <a:xfrm>
            <a:off x="2291564" y="3950371"/>
            <a:ext cx="0" cy="108469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ruta 72">
            <a:extLst>
              <a:ext uri="{FF2B5EF4-FFF2-40B4-BE49-F238E27FC236}">
                <a16:creationId xmlns:a16="http://schemas.microsoft.com/office/drawing/2014/main" id="{1A04A128-E8A9-9043-998D-28AB7B26E40B}"/>
              </a:ext>
            </a:extLst>
          </p:cNvPr>
          <p:cNvSpPr txBox="1"/>
          <p:nvPr/>
        </p:nvSpPr>
        <p:spPr>
          <a:xfrm>
            <a:off x="1494042" y="5031485"/>
            <a:ext cx="165690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sv-SE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Debatt </a:t>
            </a:r>
          </a:p>
          <a:p>
            <a:pPr algn="ctr">
              <a:buClr>
                <a:schemeClr val="accent1"/>
              </a:buClr>
            </a:pPr>
            <a:r>
              <a:rPr lang="sv-SE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Riksdagen</a:t>
            </a:r>
          </a:p>
          <a:p>
            <a:pPr algn="ctr">
              <a:buClr>
                <a:schemeClr val="accent1"/>
              </a:buClr>
            </a:pPr>
            <a:r>
              <a:rPr lang="sv-SE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21 juni</a:t>
            </a:r>
          </a:p>
        </p:txBody>
      </p:sp>
      <p:sp>
        <p:nvSpPr>
          <p:cNvPr id="76" name="textruta 75">
            <a:extLst>
              <a:ext uri="{FF2B5EF4-FFF2-40B4-BE49-F238E27FC236}">
                <a16:creationId xmlns:a16="http://schemas.microsoft.com/office/drawing/2014/main" id="{EB1C18F8-94B4-EF4F-BA56-718B0F1A7F09}"/>
              </a:ext>
            </a:extLst>
          </p:cNvPr>
          <p:cNvSpPr txBox="1"/>
          <p:nvPr/>
        </p:nvSpPr>
        <p:spPr>
          <a:xfrm>
            <a:off x="4904509" y="4900418"/>
            <a:ext cx="11708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sv-SE" sz="1100" b="1" dirty="0">
                <a:solidFill>
                  <a:srgbClr val="D6448E"/>
                </a:solidFill>
              </a:rPr>
              <a:t>Beslut </a:t>
            </a:r>
          </a:p>
          <a:p>
            <a:pPr algn="ctr">
              <a:buClr>
                <a:schemeClr val="accent1"/>
              </a:buClr>
            </a:pPr>
            <a:r>
              <a:rPr lang="sv-SE" sz="1100" b="1" dirty="0">
                <a:solidFill>
                  <a:srgbClr val="D6448E"/>
                </a:solidFill>
              </a:rPr>
              <a:t>Riksdagen om infraproppen</a:t>
            </a:r>
          </a:p>
          <a:p>
            <a:pPr algn="ctr">
              <a:buClr>
                <a:schemeClr val="accent1"/>
              </a:buClr>
            </a:pPr>
            <a:r>
              <a:rPr lang="sv-SE" sz="1100" dirty="0">
                <a:solidFill>
                  <a:srgbClr val="D6448E"/>
                </a:solidFill>
              </a:rPr>
              <a:t>22 juni</a:t>
            </a:r>
          </a:p>
        </p:txBody>
      </p:sp>
      <p:sp>
        <p:nvSpPr>
          <p:cNvPr id="45" name="Ellips 44">
            <a:extLst>
              <a:ext uri="{FF2B5EF4-FFF2-40B4-BE49-F238E27FC236}">
                <a16:creationId xmlns:a16="http://schemas.microsoft.com/office/drawing/2014/main" id="{BC103636-EFE3-F441-B6C3-51461E33CAE4}"/>
              </a:ext>
            </a:extLst>
          </p:cNvPr>
          <p:cNvSpPr/>
          <p:nvPr/>
        </p:nvSpPr>
        <p:spPr>
          <a:xfrm>
            <a:off x="2611215" y="3765587"/>
            <a:ext cx="187560" cy="187560"/>
          </a:xfrm>
          <a:prstGeom prst="ellipse">
            <a:avLst/>
          </a:prstGeom>
          <a:solidFill>
            <a:srgbClr val="4E801F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0" name="Ellips 89">
            <a:extLst>
              <a:ext uri="{FF2B5EF4-FFF2-40B4-BE49-F238E27FC236}">
                <a16:creationId xmlns:a16="http://schemas.microsoft.com/office/drawing/2014/main" id="{4D12B596-18DB-9F40-B513-832C1DA9F6E1}"/>
              </a:ext>
            </a:extLst>
          </p:cNvPr>
          <p:cNvSpPr/>
          <p:nvPr/>
        </p:nvSpPr>
        <p:spPr>
          <a:xfrm>
            <a:off x="5513748" y="3754724"/>
            <a:ext cx="187560" cy="187560"/>
          </a:xfrm>
          <a:prstGeom prst="ellipse">
            <a:avLst/>
          </a:prstGeom>
          <a:solidFill>
            <a:srgbClr val="4E801F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91" name="Rak 90">
            <a:extLst>
              <a:ext uri="{FF2B5EF4-FFF2-40B4-BE49-F238E27FC236}">
                <a16:creationId xmlns:a16="http://schemas.microsoft.com/office/drawing/2014/main" id="{0E458EA1-9C64-BA4C-9DD7-46380C9850FD}"/>
              </a:ext>
            </a:extLst>
          </p:cNvPr>
          <p:cNvCxnSpPr>
            <a:cxnSpLocks/>
          </p:cNvCxnSpPr>
          <p:nvPr/>
        </p:nvCxnSpPr>
        <p:spPr>
          <a:xfrm>
            <a:off x="5600996" y="3942283"/>
            <a:ext cx="0" cy="91699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Ellips 100">
            <a:extLst>
              <a:ext uri="{FF2B5EF4-FFF2-40B4-BE49-F238E27FC236}">
                <a16:creationId xmlns:a16="http://schemas.microsoft.com/office/drawing/2014/main" id="{A51137F6-F012-8D49-B71A-AB344C79231C}"/>
              </a:ext>
            </a:extLst>
          </p:cNvPr>
          <p:cNvSpPr/>
          <p:nvPr/>
        </p:nvSpPr>
        <p:spPr>
          <a:xfrm>
            <a:off x="6020958" y="3746699"/>
            <a:ext cx="187560" cy="187560"/>
          </a:xfrm>
          <a:prstGeom prst="ellipse">
            <a:avLst/>
          </a:prstGeom>
          <a:solidFill>
            <a:srgbClr val="4E801F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2" name="textruta 101">
            <a:extLst>
              <a:ext uri="{FF2B5EF4-FFF2-40B4-BE49-F238E27FC236}">
                <a16:creationId xmlns:a16="http://schemas.microsoft.com/office/drawing/2014/main" id="{86062108-FBB1-364F-9849-EDA86C518358}"/>
              </a:ext>
            </a:extLst>
          </p:cNvPr>
          <p:cNvSpPr txBox="1"/>
          <p:nvPr/>
        </p:nvSpPr>
        <p:spPr>
          <a:xfrm>
            <a:off x="5497392" y="2379101"/>
            <a:ext cx="122878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sv-SE" sz="1100" b="1" dirty="0">
                <a:solidFill>
                  <a:srgbClr val="D6448E"/>
                </a:solidFill>
              </a:rPr>
              <a:t>Uppdrag </a:t>
            </a:r>
            <a:r>
              <a:rPr lang="sv-SE" sz="1100" dirty="0">
                <a:solidFill>
                  <a:srgbClr val="D6448E"/>
                </a:solidFill>
              </a:rPr>
              <a:t>ta fram nya planer</a:t>
            </a:r>
          </a:p>
          <a:p>
            <a:pPr algn="ctr">
              <a:buClr>
                <a:schemeClr val="accent1"/>
              </a:buClr>
            </a:pPr>
            <a:r>
              <a:rPr lang="sv-SE" sz="1100" dirty="0">
                <a:solidFill>
                  <a:srgbClr val="D6448E"/>
                </a:solidFill>
              </a:rPr>
              <a:t>juni-sep</a:t>
            </a:r>
          </a:p>
        </p:txBody>
      </p:sp>
      <p:cxnSp>
        <p:nvCxnSpPr>
          <p:cNvPr id="109" name="Rak 108">
            <a:extLst>
              <a:ext uri="{FF2B5EF4-FFF2-40B4-BE49-F238E27FC236}">
                <a16:creationId xmlns:a16="http://schemas.microsoft.com/office/drawing/2014/main" id="{2483CCA2-2DDF-BC40-8046-79F4E0A95E76}"/>
              </a:ext>
            </a:extLst>
          </p:cNvPr>
          <p:cNvCxnSpPr>
            <a:cxnSpLocks/>
          </p:cNvCxnSpPr>
          <p:nvPr/>
        </p:nvCxnSpPr>
        <p:spPr>
          <a:xfrm>
            <a:off x="6122089" y="3011364"/>
            <a:ext cx="0" cy="706609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Ellips 110">
            <a:extLst>
              <a:ext uri="{FF2B5EF4-FFF2-40B4-BE49-F238E27FC236}">
                <a16:creationId xmlns:a16="http://schemas.microsoft.com/office/drawing/2014/main" id="{E72EA33B-5FC8-AD41-93CF-0772718C3330}"/>
              </a:ext>
            </a:extLst>
          </p:cNvPr>
          <p:cNvSpPr/>
          <p:nvPr/>
        </p:nvSpPr>
        <p:spPr>
          <a:xfrm>
            <a:off x="7067353" y="3788488"/>
            <a:ext cx="187560" cy="187560"/>
          </a:xfrm>
          <a:prstGeom prst="ellipse">
            <a:avLst/>
          </a:prstGeom>
          <a:solidFill>
            <a:srgbClr val="4E801F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20" name="Rak 119">
            <a:extLst>
              <a:ext uri="{FF2B5EF4-FFF2-40B4-BE49-F238E27FC236}">
                <a16:creationId xmlns:a16="http://schemas.microsoft.com/office/drawing/2014/main" id="{C0046C38-1E36-AF41-8E44-DABDF8D73B53}"/>
              </a:ext>
            </a:extLst>
          </p:cNvPr>
          <p:cNvCxnSpPr>
            <a:cxnSpLocks/>
          </p:cNvCxnSpPr>
          <p:nvPr/>
        </p:nvCxnSpPr>
        <p:spPr>
          <a:xfrm>
            <a:off x="7161133" y="3982315"/>
            <a:ext cx="0" cy="836926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ruta 125">
            <a:extLst>
              <a:ext uri="{FF2B5EF4-FFF2-40B4-BE49-F238E27FC236}">
                <a16:creationId xmlns:a16="http://schemas.microsoft.com/office/drawing/2014/main" id="{373E2612-3E2F-2040-843F-340F7CA2FFC6}"/>
              </a:ext>
            </a:extLst>
          </p:cNvPr>
          <p:cNvSpPr txBox="1"/>
          <p:nvPr/>
        </p:nvSpPr>
        <p:spPr>
          <a:xfrm>
            <a:off x="6429240" y="4872037"/>
            <a:ext cx="14637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sv-SE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Remissförslag </a:t>
            </a:r>
            <a:br>
              <a:rPr lang="sv-SE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sv-SE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till Nationell plan från Trafikverket</a:t>
            </a:r>
          </a:p>
          <a:p>
            <a:pPr algn="ctr">
              <a:buClr>
                <a:schemeClr val="accent1"/>
              </a:buClr>
            </a:pPr>
            <a:endParaRPr lang="sv-SE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2" name="textruta 61">
            <a:extLst>
              <a:ext uri="{FF2B5EF4-FFF2-40B4-BE49-F238E27FC236}">
                <a16:creationId xmlns:a16="http://schemas.microsoft.com/office/drawing/2014/main" id="{164B1170-B6AB-4942-A3E1-49F1F8BB61E7}"/>
              </a:ext>
            </a:extLst>
          </p:cNvPr>
          <p:cNvSpPr txBox="1"/>
          <p:nvPr/>
        </p:nvSpPr>
        <p:spPr>
          <a:xfrm>
            <a:off x="1850247" y="2365441"/>
            <a:ext cx="165690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sv-SE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Förankring regionens samverkansråd</a:t>
            </a:r>
          </a:p>
          <a:p>
            <a:pPr algn="ctr">
              <a:buClr>
                <a:schemeClr val="accent1"/>
              </a:buClr>
            </a:pPr>
            <a:r>
              <a:rPr lang="sv-SE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 maj</a:t>
            </a:r>
          </a:p>
        </p:txBody>
      </p:sp>
      <p:sp>
        <p:nvSpPr>
          <p:cNvPr id="65" name="Ellips 64">
            <a:extLst>
              <a:ext uri="{FF2B5EF4-FFF2-40B4-BE49-F238E27FC236}">
                <a16:creationId xmlns:a16="http://schemas.microsoft.com/office/drawing/2014/main" id="{8B96BF2B-5C9D-DC4E-A26A-CA3AC3B4231A}"/>
              </a:ext>
            </a:extLst>
          </p:cNvPr>
          <p:cNvSpPr/>
          <p:nvPr/>
        </p:nvSpPr>
        <p:spPr>
          <a:xfrm>
            <a:off x="3004704" y="3775724"/>
            <a:ext cx="187560" cy="187560"/>
          </a:xfrm>
          <a:prstGeom prst="ellipse">
            <a:avLst/>
          </a:prstGeom>
          <a:solidFill>
            <a:srgbClr val="4E801F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66" name="Rak 65">
            <a:extLst>
              <a:ext uri="{FF2B5EF4-FFF2-40B4-BE49-F238E27FC236}">
                <a16:creationId xmlns:a16="http://schemas.microsoft.com/office/drawing/2014/main" id="{5557A5F8-F703-3A48-AEF0-E64F1CF436B4}"/>
              </a:ext>
            </a:extLst>
          </p:cNvPr>
          <p:cNvCxnSpPr>
            <a:cxnSpLocks/>
          </p:cNvCxnSpPr>
          <p:nvPr/>
        </p:nvCxnSpPr>
        <p:spPr>
          <a:xfrm>
            <a:off x="3098484" y="3966917"/>
            <a:ext cx="0" cy="722989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ruta 66">
            <a:extLst>
              <a:ext uri="{FF2B5EF4-FFF2-40B4-BE49-F238E27FC236}">
                <a16:creationId xmlns:a16="http://schemas.microsoft.com/office/drawing/2014/main" id="{D3848019-0A21-9D49-B82A-3FA24121E655}"/>
              </a:ext>
            </a:extLst>
          </p:cNvPr>
          <p:cNvSpPr txBox="1"/>
          <p:nvPr/>
        </p:nvSpPr>
        <p:spPr>
          <a:xfrm>
            <a:off x="2306637" y="4689906"/>
            <a:ext cx="165690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sv-SE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Förankring </a:t>
            </a:r>
          </a:p>
          <a:p>
            <a:pPr algn="ctr">
              <a:buClr>
                <a:schemeClr val="accent1"/>
              </a:buClr>
            </a:pPr>
            <a:r>
              <a:rPr lang="sv-SE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Öppen lunchträff</a:t>
            </a:r>
          </a:p>
          <a:p>
            <a:pPr algn="ctr">
              <a:buClr>
                <a:schemeClr val="accent1"/>
              </a:buClr>
            </a:pPr>
            <a:r>
              <a:rPr lang="sv-SE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11 maj &amp; 20 maj</a:t>
            </a:r>
          </a:p>
        </p:txBody>
      </p:sp>
      <p:cxnSp>
        <p:nvCxnSpPr>
          <p:cNvPr id="68" name="Rak 67">
            <a:extLst>
              <a:ext uri="{FF2B5EF4-FFF2-40B4-BE49-F238E27FC236}">
                <a16:creationId xmlns:a16="http://schemas.microsoft.com/office/drawing/2014/main" id="{9BF3B308-511E-C840-89D7-B2B7918291D2}"/>
              </a:ext>
            </a:extLst>
          </p:cNvPr>
          <p:cNvCxnSpPr>
            <a:cxnSpLocks/>
            <a:stCxn id="70" idx="2"/>
          </p:cNvCxnSpPr>
          <p:nvPr/>
        </p:nvCxnSpPr>
        <p:spPr>
          <a:xfrm>
            <a:off x="3849469" y="3369609"/>
            <a:ext cx="891" cy="37625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Ellips 68">
            <a:extLst>
              <a:ext uri="{FF2B5EF4-FFF2-40B4-BE49-F238E27FC236}">
                <a16:creationId xmlns:a16="http://schemas.microsoft.com/office/drawing/2014/main" id="{2317B491-736D-194F-9CA2-B2BC7493AA37}"/>
              </a:ext>
            </a:extLst>
          </p:cNvPr>
          <p:cNvSpPr/>
          <p:nvPr/>
        </p:nvSpPr>
        <p:spPr>
          <a:xfrm>
            <a:off x="3766575" y="3756729"/>
            <a:ext cx="187560" cy="187560"/>
          </a:xfrm>
          <a:prstGeom prst="ellipse">
            <a:avLst/>
          </a:prstGeom>
          <a:solidFill>
            <a:srgbClr val="4E801F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0" name="textruta 69">
            <a:extLst>
              <a:ext uri="{FF2B5EF4-FFF2-40B4-BE49-F238E27FC236}">
                <a16:creationId xmlns:a16="http://schemas.microsoft.com/office/drawing/2014/main" id="{2CF98517-0964-FA42-AD68-C5EB2D8D8E0A}"/>
              </a:ext>
            </a:extLst>
          </p:cNvPr>
          <p:cNvSpPr txBox="1"/>
          <p:nvPr/>
        </p:nvSpPr>
        <p:spPr>
          <a:xfrm>
            <a:off x="3021016" y="2769445"/>
            <a:ext cx="165690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sv-SE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Förankring Transport-utvecklingsrådet</a:t>
            </a:r>
          </a:p>
          <a:p>
            <a:pPr algn="ctr">
              <a:buClr>
                <a:schemeClr val="accent1"/>
              </a:buClr>
            </a:pPr>
            <a:r>
              <a:rPr lang="sv-SE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21 maj</a:t>
            </a:r>
          </a:p>
        </p:txBody>
      </p:sp>
      <p:sp>
        <p:nvSpPr>
          <p:cNvPr id="75" name="Ellips 74">
            <a:extLst>
              <a:ext uri="{FF2B5EF4-FFF2-40B4-BE49-F238E27FC236}">
                <a16:creationId xmlns:a16="http://schemas.microsoft.com/office/drawing/2014/main" id="{643AECD0-DF52-4646-94F5-C434D5B205FA}"/>
              </a:ext>
            </a:extLst>
          </p:cNvPr>
          <p:cNvSpPr/>
          <p:nvPr/>
        </p:nvSpPr>
        <p:spPr>
          <a:xfrm>
            <a:off x="8005620" y="3780232"/>
            <a:ext cx="187560" cy="187560"/>
          </a:xfrm>
          <a:prstGeom prst="ellipse">
            <a:avLst/>
          </a:prstGeom>
          <a:solidFill>
            <a:srgbClr val="4E801F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77" name="Rak 76">
            <a:extLst>
              <a:ext uri="{FF2B5EF4-FFF2-40B4-BE49-F238E27FC236}">
                <a16:creationId xmlns:a16="http://schemas.microsoft.com/office/drawing/2014/main" id="{BB8DDB21-6B0F-2E4D-A302-3AFF60A25303}"/>
              </a:ext>
            </a:extLst>
          </p:cNvPr>
          <p:cNvCxnSpPr>
            <a:cxnSpLocks/>
          </p:cNvCxnSpPr>
          <p:nvPr/>
        </p:nvCxnSpPr>
        <p:spPr>
          <a:xfrm>
            <a:off x="8114409" y="2965605"/>
            <a:ext cx="0" cy="836926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ruta 77">
            <a:extLst>
              <a:ext uri="{FF2B5EF4-FFF2-40B4-BE49-F238E27FC236}">
                <a16:creationId xmlns:a16="http://schemas.microsoft.com/office/drawing/2014/main" id="{F65596FE-F607-ED46-B452-EB8E126A52E7}"/>
              </a:ext>
            </a:extLst>
          </p:cNvPr>
          <p:cNvSpPr txBox="1"/>
          <p:nvPr/>
        </p:nvSpPr>
        <p:spPr>
          <a:xfrm>
            <a:off x="7067353" y="2353391"/>
            <a:ext cx="201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sv-SE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Remisstid </a:t>
            </a:r>
          </a:p>
          <a:p>
            <a:pPr algn="ctr">
              <a:buClr>
                <a:schemeClr val="accent1"/>
              </a:buClr>
            </a:pPr>
            <a:r>
              <a:rPr lang="sv-SE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Okt-dec</a:t>
            </a:r>
          </a:p>
        </p:txBody>
      </p:sp>
      <p:sp>
        <p:nvSpPr>
          <p:cNvPr id="79" name="Ellips 78">
            <a:extLst>
              <a:ext uri="{FF2B5EF4-FFF2-40B4-BE49-F238E27FC236}">
                <a16:creationId xmlns:a16="http://schemas.microsoft.com/office/drawing/2014/main" id="{CFBEB189-12FA-8F41-BEA2-E74CD589B159}"/>
              </a:ext>
            </a:extLst>
          </p:cNvPr>
          <p:cNvSpPr/>
          <p:nvPr/>
        </p:nvSpPr>
        <p:spPr>
          <a:xfrm>
            <a:off x="8766807" y="3769671"/>
            <a:ext cx="187560" cy="187560"/>
          </a:xfrm>
          <a:prstGeom prst="ellipse">
            <a:avLst/>
          </a:prstGeom>
          <a:solidFill>
            <a:srgbClr val="4E801F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0" name="Ellips 79">
            <a:extLst>
              <a:ext uri="{FF2B5EF4-FFF2-40B4-BE49-F238E27FC236}">
                <a16:creationId xmlns:a16="http://schemas.microsoft.com/office/drawing/2014/main" id="{C0BA8B7E-9FA8-A74D-BB6A-93938ACF453E}"/>
              </a:ext>
            </a:extLst>
          </p:cNvPr>
          <p:cNvSpPr/>
          <p:nvPr/>
        </p:nvSpPr>
        <p:spPr>
          <a:xfrm>
            <a:off x="5071602" y="3741947"/>
            <a:ext cx="187560" cy="187560"/>
          </a:xfrm>
          <a:prstGeom prst="ellipse">
            <a:avLst/>
          </a:prstGeom>
          <a:solidFill>
            <a:srgbClr val="4E801F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1" name="textruta 80">
            <a:extLst>
              <a:ext uri="{FF2B5EF4-FFF2-40B4-BE49-F238E27FC236}">
                <a16:creationId xmlns:a16="http://schemas.microsoft.com/office/drawing/2014/main" id="{61122008-242F-D94D-86A4-6FB23590F55B}"/>
              </a:ext>
            </a:extLst>
          </p:cNvPr>
          <p:cNvSpPr txBox="1"/>
          <p:nvPr/>
        </p:nvSpPr>
        <p:spPr>
          <a:xfrm>
            <a:off x="4356298" y="1950779"/>
            <a:ext cx="165690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sv-SE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Regional dialog med Trafikverket</a:t>
            </a:r>
          </a:p>
          <a:p>
            <a:pPr algn="ctr">
              <a:buClr>
                <a:schemeClr val="accent1"/>
              </a:buClr>
            </a:pPr>
            <a:r>
              <a:rPr lang="sv-SE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 juni</a:t>
            </a:r>
          </a:p>
        </p:txBody>
      </p:sp>
      <p:cxnSp>
        <p:nvCxnSpPr>
          <p:cNvPr id="82" name="Rak 81">
            <a:extLst>
              <a:ext uri="{FF2B5EF4-FFF2-40B4-BE49-F238E27FC236}">
                <a16:creationId xmlns:a16="http://schemas.microsoft.com/office/drawing/2014/main" id="{F0F9FF10-755B-E14B-A253-0FC78B6360DB}"/>
              </a:ext>
            </a:extLst>
          </p:cNvPr>
          <p:cNvCxnSpPr>
            <a:cxnSpLocks/>
          </p:cNvCxnSpPr>
          <p:nvPr/>
        </p:nvCxnSpPr>
        <p:spPr>
          <a:xfrm>
            <a:off x="5165382" y="2679183"/>
            <a:ext cx="0" cy="103879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8514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0" y="1358461"/>
            <a:ext cx="12192000" cy="3882831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4" name="Bildobjekt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2745" y="1807778"/>
            <a:ext cx="5726522" cy="4757997"/>
          </a:xfrm>
          <a:prstGeom prst="rect">
            <a:avLst/>
          </a:prstGeom>
        </p:spPr>
      </p:pic>
      <p:sp>
        <p:nvSpPr>
          <p:cNvPr id="8" name="Rubrik 1"/>
          <p:cNvSpPr txBox="1">
            <a:spLocks/>
          </p:cNvSpPr>
          <p:nvPr/>
        </p:nvSpPr>
        <p:spPr>
          <a:xfrm>
            <a:off x="294967" y="818308"/>
            <a:ext cx="8421329" cy="119109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10000"/>
              </a:lnSpc>
            </a:pPr>
            <a:endParaRPr lang="sv-SE" sz="3600" b="1" dirty="0"/>
          </a:p>
        </p:txBody>
      </p:sp>
      <p:sp>
        <p:nvSpPr>
          <p:cNvPr id="3" name="textruta 2"/>
          <p:cNvSpPr txBox="1"/>
          <p:nvPr/>
        </p:nvSpPr>
        <p:spPr>
          <a:xfrm>
            <a:off x="4037224" y="2810820"/>
            <a:ext cx="84213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>
                <a:solidFill>
                  <a:schemeClr val="bg1"/>
                </a:solidFill>
                <a:latin typeface="Helvetica Neue"/>
              </a:rPr>
              <a:t>Kommunikationsplan</a:t>
            </a:r>
          </a:p>
          <a:p>
            <a:r>
              <a:rPr lang="sv-SE" sz="2800" b="1" dirty="0">
                <a:solidFill>
                  <a:schemeClr val="bg1"/>
                </a:solidFill>
                <a:latin typeface="Helvetica Neue"/>
              </a:rPr>
              <a:t>Infrastrukturutveckling i Jämtland Härjedalen</a:t>
            </a:r>
          </a:p>
        </p:txBody>
      </p:sp>
    </p:spTree>
    <p:extLst>
      <p:ext uri="{BB962C8B-B14F-4D97-AF65-F5344CB8AC3E}">
        <p14:creationId xmlns:p14="http://schemas.microsoft.com/office/powerpoint/2010/main" val="1818450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FD9951F-BC24-4586-BDEA-20928B4F6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sv-SE" dirty="0"/>
              <a:t>Kommunikationsmål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5AB0B75-591F-423D-8AAF-CD9C7FE6175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252000" lvl="1" indent="0">
              <a:buNone/>
            </a:pPr>
            <a:r>
              <a:rPr lang="sv-SE" dirty="0"/>
              <a:t>Påverka beslutsfattare till att lyssna på Jämtland Härjedalen och i slutändan få ett positivt beslut gällande våra infrastruktursatsningar.</a:t>
            </a:r>
          </a:p>
          <a:p>
            <a:pPr marL="252000" lvl="1" indent="0">
              <a:buNone/>
            </a:pPr>
            <a:endParaRPr lang="sv-SE" dirty="0"/>
          </a:p>
          <a:p>
            <a:pPr marL="252000" lvl="1" indent="0">
              <a:buNone/>
            </a:pPr>
            <a:r>
              <a:rPr lang="sv-SE" dirty="0"/>
              <a:t>Upplevas som ett enat län som vet vad de vill.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E52283F-B741-F140-A3B4-2908947289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720000"/>
            <a:ext cx="5166000" cy="5456963"/>
          </a:xfrm>
        </p:spPr>
        <p:txBody>
          <a:bodyPr>
            <a:normAutofit/>
          </a:bodyPr>
          <a:lstStyle/>
          <a:p>
            <a:r>
              <a:rPr lang="sv-SE" sz="2400" b="1" dirty="0"/>
              <a:t>Huvudmål</a:t>
            </a:r>
            <a:endParaRPr lang="sv-SE" sz="2400" dirty="0"/>
          </a:p>
          <a:p>
            <a:pPr marL="0" indent="0">
              <a:buNone/>
            </a:pPr>
            <a:r>
              <a:rPr lang="sv-SE" dirty="0"/>
              <a:t>4 timmar</a:t>
            </a:r>
            <a:br>
              <a:rPr lang="sv-SE" dirty="0"/>
            </a:br>
            <a:r>
              <a:rPr lang="sv-SE" dirty="0"/>
              <a:t>Stockholm-Östersund (Atlantstråket)</a:t>
            </a:r>
          </a:p>
          <a:p>
            <a:pPr marL="252000" lvl="1" indent="0">
              <a:buNone/>
            </a:pPr>
            <a:endParaRPr lang="sv-SE" dirty="0"/>
          </a:p>
          <a:p>
            <a:pPr marL="252000" lvl="1" indent="0">
              <a:buNone/>
            </a:pPr>
            <a:endParaRPr lang="sv-SE" dirty="0"/>
          </a:p>
          <a:p>
            <a:pPr lvl="0"/>
            <a:r>
              <a:rPr lang="sv-SE" sz="2400" b="1" dirty="0"/>
              <a:t>Övriga mål</a:t>
            </a:r>
            <a:endParaRPr lang="sv-SE" sz="2400" dirty="0"/>
          </a:p>
          <a:p>
            <a:pPr marL="0" lvl="0" indent="0">
              <a:buNone/>
            </a:pPr>
            <a:r>
              <a:rPr lang="sv-SE" dirty="0"/>
              <a:t>Inlandsbanan</a:t>
            </a:r>
          </a:p>
          <a:p>
            <a:pPr marL="0" lvl="0" indent="0">
              <a:buNone/>
            </a:pPr>
            <a:r>
              <a:rPr lang="sv-SE" dirty="0"/>
              <a:t>E14 </a:t>
            </a:r>
            <a:r>
              <a:rPr lang="sv-SE" dirty="0" err="1"/>
              <a:t>Pilgrimstad</a:t>
            </a:r>
            <a:r>
              <a:rPr lang="sv-SE" dirty="0"/>
              <a:t> – </a:t>
            </a:r>
            <a:r>
              <a:rPr lang="sv-SE" dirty="0" err="1"/>
              <a:t>Optand</a:t>
            </a:r>
            <a:endParaRPr lang="sv-SE" dirty="0"/>
          </a:p>
          <a:p>
            <a:pPr marL="0" lvl="0" indent="0">
              <a:buNone/>
            </a:pPr>
            <a:r>
              <a:rPr lang="sv-SE" dirty="0"/>
              <a:t>E14 </a:t>
            </a:r>
            <a:r>
              <a:rPr lang="sv-SE" dirty="0" err="1"/>
              <a:t>Lockne</a:t>
            </a:r>
            <a:r>
              <a:rPr lang="sv-SE" dirty="0"/>
              <a:t> – </a:t>
            </a:r>
            <a:r>
              <a:rPr lang="sv-SE" dirty="0" err="1"/>
              <a:t>Optand</a:t>
            </a:r>
            <a:r>
              <a:rPr lang="sv-SE" dirty="0"/>
              <a:t> </a:t>
            </a:r>
          </a:p>
          <a:p>
            <a:pPr marL="0" lvl="0" indent="0">
              <a:buNone/>
            </a:pPr>
            <a:r>
              <a:rPr lang="sv-SE" dirty="0"/>
              <a:t>Mitträckesseparering, E14 &amp; E45</a:t>
            </a:r>
          </a:p>
          <a:p>
            <a:pPr marL="0" lvl="0" indent="0">
              <a:buNone/>
            </a:pPr>
            <a:r>
              <a:rPr lang="sv-SE" dirty="0"/>
              <a:t>Nya beräkningsgrunder </a:t>
            </a:r>
          </a:p>
        </p:txBody>
      </p:sp>
    </p:spTree>
    <p:extLst>
      <p:ext uri="{BB962C8B-B14F-4D97-AF65-F5344CB8AC3E}">
        <p14:creationId xmlns:p14="http://schemas.microsoft.com/office/powerpoint/2010/main" val="3429905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FD9951F-BC24-4586-BDEA-20928B4F6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sv-SE" dirty="0"/>
              <a:t>Kommunikativa utmaningar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5AB0B75-591F-423D-8AAF-CD9C7FE6175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Osäkerhet kring var flera dolda förhandlingar sker.</a:t>
            </a:r>
          </a:p>
          <a:p>
            <a:r>
              <a:rPr lang="sv-SE" dirty="0"/>
              <a:t>Bred politisk förankring en förutsättning.</a:t>
            </a:r>
          </a:p>
          <a:p>
            <a:r>
              <a:rPr lang="sv-SE" dirty="0"/>
              <a:t>Många interna viljor och viktigt att ”ta åt sig äran”.</a:t>
            </a:r>
          </a:p>
          <a:p>
            <a:endParaRPr lang="sv-SE" dirty="0"/>
          </a:p>
          <a:p>
            <a:pPr marL="252000" lvl="1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3213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FD9951F-BC24-4586-BDEA-20928B4F6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sv-SE" dirty="0"/>
              <a:t>Kommunikationsstrategier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5AB0B75-591F-423D-8AAF-CD9C7FE617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4000" y="1825625"/>
            <a:ext cx="6766886" cy="4351338"/>
          </a:xfrm>
        </p:spPr>
        <p:txBody>
          <a:bodyPr>
            <a:normAutofit/>
          </a:bodyPr>
          <a:lstStyle/>
          <a:p>
            <a:r>
              <a:rPr lang="sv-SE" dirty="0"/>
              <a:t>Ta fram </a:t>
            </a:r>
            <a:r>
              <a:rPr lang="sv-SE" u="sng" dirty="0"/>
              <a:t>ett</a:t>
            </a:r>
            <a:r>
              <a:rPr lang="sv-SE" dirty="0"/>
              <a:t> gemensamt material och jobba mycket med intern förankring och avstämningar i hela regionen.</a:t>
            </a:r>
          </a:p>
          <a:p>
            <a:r>
              <a:rPr lang="sv-SE" dirty="0"/>
              <a:t>Skapa intern vinnar-känsla som bidrar till att vilja göra detta tillsammans.</a:t>
            </a:r>
          </a:p>
          <a:p>
            <a:r>
              <a:rPr lang="sv-SE" dirty="0"/>
              <a:t>Välja en huvudfråga som skapar igenkänning och tydlighet.</a:t>
            </a:r>
          </a:p>
          <a:p>
            <a:pPr marL="252000" lvl="1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3759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B5133E-FB61-7946-A862-659D9426D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Strategi för ökad framgång </a:t>
            </a:r>
            <a:r>
              <a:rPr lang="sv-SE" sz="2000" dirty="0"/>
              <a:t>(strategi 1 – ett gemensamt material)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DF6BB20B-F3E4-ED42-964A-E3D8194A3E8D}"/>
              </a:ext>
            </a:extLst>
          </p:cNvPr>
          <p:cNvSpPr txBox="1"/>
          <p:nvPr/>
        </p:nvSpPr>
        <p:spPr>
          <a:xfrm>
            <a:off x="372716" y="1517812"/>
            <a:ext cx="391885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/>
              <a:t>Region Jämtland Härjedalen</a:t>
            </a:r>
          </a:p>
          <a:p>
            <a:pPr algn="ctr"/>
            <a:r>
              <a:rPr lang="sv-SE" sz="1400" dirty="0"/>
              <a:t>Trafik- och infrastrukturutskottet / Regional utveckling 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5166613D-EE97-F64D-91A0-50806C258018}"/>
              </a:ext>
            </a:extLst>
          </p:cNvPr>
          <p:cNvSpPr txBox="1"/>
          <p:nvPr/>
        </p:nvSpPr>
        <p:spPr>
          <a:xfrm>
            <a:off x="864000" y="2703419"/>
            <a:ext cx="4124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Tar fram kommunikationsplan inkl. budskap och konkret material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027DAE20-EC69-4149-B5B0-198E184C94AE}"/>
              </a:ext>
            </a:extLst>
          </p:cNvPr>
          <p:cNvSpPr txBox="1"/>
          <p:nvPr/>
        </p:nvSpPr>
        <p:spPr>
          <a:xfrm>
            <a:off x="912269" y="3900147"/>
            <a:ext cx="3588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Förmedlar och utbildar andra</a:t>
            </a:r>
          </a:p>
          <a:p>
            <a:r>
              <a:rPr lang="sv-SE" i="1" dirty="0"/>
              <a:t>(</a:t>
            </a:r>
            <a:r>
              <a:rPr lang="sv-SE" i="1" dirty="0" err="1"/>
              <a:t>www.regionjh.se</a:t>
            </a:r>
            <a:r>
              <a:rPr lang="sv-SE" i="1" dirty="0"/>
              <a:t>/fyratimmar)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347BE12E-8E27-BA4B-88FB-CB1B21BEE504}"/>
              </a:ext>
            </a:extLst>
          </p:cNvPr>
          <p:cNvSpPr txBox="1"/>
          <p:nvPr/>
        </p:nvSpPr>
        <p:spPr>
          <a:xfrm>
            <a:off x="912269" y="4823477"/>
            <a:ext cx="32657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	– Näringslivsföreträdare</a:t>
            </a:r>
          </a:p>
          <a:p>
            <a:r>
              <a:rPr lang="sv-SE" sz="1600" dirty="0"/>
              <a:t>	– Lokala, regionala, 	nationella politiker </a:t>
            </a:r>
          </a:p>
          <a:p>
            <a:r>
              <a:rPr lang="sv-SE" sz="1600" dirty="0"/>
              <a:t>	</a:t>
            </a:r>
            <a:r>
              <a:rPr lang="sv-SE" sz="1600" dirty="0" err="1"/>
              <a:t>Mfl</a:t>
            </a:r>
            <a:r>
              <a:rPr lang="sv-SE" sz="1600" dirty="0"/>
              <a:t>.</a:t>
            </a:r>
          </a:p>
        </p:txBody>
      </p:sp>
      <p:sp>
        <p:nvSpPr>
          <p:cNvPr id="8" name="Ned 7">
            <a:extLst>
              <a:ext uri="{FF2B5EF4-FFF2-40B4-BE49-F238E27FC236}">
                <a16:creationId xmlns:a16="http://schemas.microsoft.com/office/drawing/2014/main" id="{704A609B-CC31-7444-B33D-490D3D72FB77}"/>
              </a:ext>
            </a:extLst>
          </p:cNvPr>
          <p:cNvSpPr/>
          <p:nvPr/>
        </p:nvSpPr>
        <p:spPr>
          <a:xfrm>
            <a:off x="1958009" y="2271895"/>
            <a:ext cx="748273" cy="431524"/>
          </a:xfrm>
          <a:prstGeom prst="downArrow">
            <a:avLst/>
          </a:prstGeom>
          <a:solidFill>
            <a:srgbClr val="16DC37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Ned 9">
            <a:extLst>
              <a:ext uri="{FF2B5EF4-FFF2-40B4-BE49-F238E27FC236}">
                <a16:creationId xmlns:a16="http://schemas.microsoft.com/office/drawing/2014/main" id="{DF82305D-C28C-AF4B-A293-95B7F4E57551}"/>
              </a:ext>
            </a:extLst>
          </p:cNvPr>
          <p:cNvSpPr/>
          <p:nvPr/>
        </p:nvSpPr>
        <p:spPr>
          <a:xfrm>
            <a:off x="1958009" y="3413977"/>
            <a:ext cx="748273" cy="431524"/>
          </a:xfrm>
          <a:prstGeom prst="downArrow">
            <a:avLst/>
          </a:prstGeom>
          <a:solidFill>
            <a:srgbClr val="16DC37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Ned 10">
            <a:extLst>
              <a:ext uri="{FF2B5EF4-FFF2-40B4-BE49-F238E27FC236}">
                <a16:creationId xmlns:a16="http://schemas.microsoft.com/office/drawing/2014/main" id="{C08754CB-C4E7-9D46-834E-811021B65BF2}"/>
              </a:ext>
            </a:extLst>
          </p:cNvPr>
          <p:cNvSpPr/>
          <p:nvPr/>
        </p:nvSpPr>
        <p:spPr>
          <a:xfrm rot="16200000">
            <a:off x="5227755" y="4918987"/>
            <a:ext cx="748273" cy="431524"/>
          </a:xfrm>
          <a:prstGeom prst="downArrow">
            <a:avLst/>
          </a:prstGeom>
          <a:solidFill>
            <a:srgbClr val="16DC37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E7E6147B-A8A0-4D40-BCAC-A0B1E7FF9890}"/>
              </a:ext>
            </a:extLst>
          </p:cNvPr>
          <p:cNvSpPr txBox="1"/>
          <p:nvPr/>
        </p:nvSpPr>
        <p:spPr>
          <a:xfrm>
            <a:off x="6997147" y="4780748"/>
            <a:ext cx="3051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Används i påverkansarbete på alla plan</a:t>
            </a:r>
          </a:p>
        </p:txBody>
      </p:sp>
    </p:spTree>
    <p:extLst>
      <p:ext uri="{BB962C8B-B14F-4D97-AF65-F5344CB8AC3E}">
        <p14:creationId xmlns:p14="http://schemas.microsoft.com/office/powerpoint/2010/main" val="4150101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FD9951F-BC24-4586-BDEA-20928B4F6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sv-SE" dirty="0"/>
              <a:t>Det är vi som gör detta tillsammans! </a:t>
            </a:r>
            <a:r>
              <a:rPr lang="sv-SE" sz="2200" dirty="0"/>
              <a:t>(strategi 2 – vinnarkänsla)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5AB0B75-591F-423D-8AAF-CD9C7FE617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3999" y="1825625"/>
            <a:ext cx="9379335" cy="4351338"/>
          </a:xfrm>
        </p:spPr>
        <p:txBody>
          <a:bodyPr>
            <a:normAutofit lnSpcReduction="10000"/>
          </a:bodyPr>
          <a:lstStyle/>
          <a:p>
            <a:r>
              <a:rPr lang="sv-SE" dirty="0"/>
              <a:t>Våra riksdagspolitiker</a:t>
            </a:r>
          </a:p>
          <a:p>
            <a:r>
              <a:rPr lang="sv-SE" dirty="0"/>
              <a:t>Våra kommunpolitiker</a:t>
            </a:r>
          </a:p>
          <a:p>
            <a:r>
              <a:rPr lang="sv-SE" dirty="0"/>
              <a:t>Våra regionpolitiker</a:t>
            </a:r>
          </a:p>
          <a:p>
            <a:endParaRPr lang="sv-SE" dirty="0"/>
          </a:p>
          <a:p>
            <a:r>
              <a:rPr lang="sv-SE" dirty="0"/>
              <a:t>Näringslivsorganisationer så som:</a:t>
            </a:r>
          </a:p>
          <a:p>
            <a:pPr lvl="1"/>
            <a:r>
              <a:rPr lang="sv-SE" dirty="0"/>
              <a:t>Samling Näringsliv, Handelskammaren, Företagarna, JHT m.fl.</a:t>
            </a:r>
          </a:p>
          <a:p>
            <a:r>
              <a:rPr lang="sv-SE" dirty="0"/>
              <a:t>Projekt så som:</a:t>
            </a:r>
          </a:p>
          <a:p>
            <a:pPr lvl="1"/>
            <a:r>
              <a:rPr lang="sv-SE" dirty="0"/>
              <a:t>Green </a:t>
            </a:r>
            <a:r>
              <a:rPr lang="sv-SE" dirty="0" err="1"/>
              <a:t>flyway</a:t>
            </a:r>
            <a:r>
              <a:rPr lang="sv-SE" dirty="0"/>
              <a:t>, Partnerskapet Mittstråket, Partnerskapet Atlantbanan m.fl.</a:t>
            </a:r>
          </a:p>
          <a:p>
            <a:r>
              <a:rPr lang="sv-SE" dirty="0"/>
              <a:t>Företag så som:</a:t>
            </a:r>
          </a:p>
          <a:p>
            <a:pPr lvl="1"/>
            <a:r>
              <a:rPr lang="sv-SE" dirty="0" err="1"/>
              <a:t>Swedavia</a:t>
            </a:r>
            <a:r>
              <a:rPr lang="sv-SE" dirty="0"/>
              <a:t>, </a:t>
            </a:r>
            <a:r>
              <a:rPr lang="sv-SE" dirty="0" err="1"/>
              <a:t>Skistar</a:t>
            </a:r>
            <a:r>
              <a:rPr lang="sv-SE" dirty="0"/>
              <a:t>, Persson </a:t>
            </a:r>
            <a:r>
              <a:rPr lang="sv-SE" dirty="0" err="1"/>
              <a:t>Invest</a:t>
            </a:r>
            <a:r>
              <a:rPr lang="sv-SE" dirty="0"/>
              <a:t>, </a:t>
            </a:r>
            <a:r>
              <a:rPr lang="sv-SE" dirty="0" err="1"/>
              <a:t>Engcon</a:t>
            </a:r>
            <a:r>
              <a:rPr lang="sv-SE" dirty="0"/>
              <a:t>?</a:t>
            </a:r>
          </a:p>
          <a:p>
            <a:pPr marL="252000" lvl="1" indent="0">
              <a:buNone/>
            </a:pPr>
            <a:endParaRPr lang="sv-SE" dirty="0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6858CC6D-7680-6049-AE86-D9C1D1FA4A7A}"/>
              </a:ext>
            </a:extLst>
          </p:cNvPr>
          <p:cNvSpPr txBox="1"/>
          <p:nvPr/>
        </p:nvSpPr>
        <p:spPr>
          <a:xfrm>
            <a:off x="7681286" y="1762620"/>
            <a:ext cx="33092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200" dirty="0"/>
              <a:t>Påverkan in i rikspolitiken via samtliga politiska partier</a:t>
            </a:r>
          </a:p>
        </p:txBody>
      </p:sp>
      <p:sp>
        <p:nvSpPr>
          <p:cNvPr id="4" name="Höger 3">
            <a:extLst>
              <a:ext uri="{FF2B5EF4-FFF2-40B4-BE49-F238E27FC236}">
                <a16:creationId xmlns:a16="http://schemas.microsoft.com/office/drawing/2014/main" id="{1068D439-260D-9D4A-94F1-3E1572BDF287}"/>
              </a:ext>
            </a:extLst>
          </p:cNvPr>
          <p:cNvSpPr/>
          <p:nvPr/>
        </p:nvSpPr>
        <p:spPr>
          <a:xfrm>
            <a:off x="5138180" y="2039032"/>
            <a:ext cx="1502229" cy="555171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Höger 5">
            <a:extLst>
              <a:ext uri="{FF2B5EF4-FFF2-40B4-BE49-F238E27FC236}">
                <a16:creationId xmlns:a16="http://schemas.microsoft.com/office/drawing/2014/main" id="{51D829FB-B152-3A45-A5B8-FB79535A9144}"/>
              </a:ext>
            </a:extLst>
          </p:cNvPr>
          <p:cNvSpPr/>
          <p:nvPr/>
        </p:nvSpPr>
        <p:spPr>
          <a:xfrm rot="19576268">
            <a:off x="6814168" y="3121087"/>
            <a:ext cx="961666" cy="571879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5315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8EE7BE-335E-224D-819D-34E542280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Huvudbudskap </a:t>
            </a:r>
            <a:r>
              <a:rPr lang="sv-SE" sz="2000" dirty="0"/>
              <a:t>(Strategi 3 – en huvudfråga)</a:t>
            </a:r>
          </a:p>
        </p:txBody>
      </p:sp>
      <p:pic>
        <p:nvPicPr>
          <p:cNvPr id="4" name="Platshållare för innehåll 5">
            <a:extLst>
              <a:ext uri="{FF2B5EF4-FFF2-40B4-BE49-F238E27FC236}">
                <a16:creationId xmlns:a16="http://schemas.microsoft.com/office/drawing/2014/main" id="{59B2947D-FD4B-3F4F-8D6E-5CE11BB9C8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68002" y="2162707"/>
            <a:ext cx="5055995" cy="253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270652"/>
      </p:ext>
    </p:extLst>
  </p:cSld>
  <p:clrMapOvr>
    <a:masterClrMapping/>
  </p:clrMapOvr>
</p:sld>
</file>

<file path=ppt/theme/theme1.xml><?xml version="1.0" encoding="utf-8"?>
<a:theme xmlns:a="http://schemas.openxmlformats.org/drawingml/2006/main" name="RJH">
  <a:themeElements>
    <a:clrScheme name="Region JH-0416">
      <a:dk1>
        <a:srgbClr val="000000"/>
      </a:dk1>
      <a:lt1>
        <a:srgbClr val="FFFFFF"/>
      </a:lt1>
      <a:dk2>
        <a:srgbClr val="A59C94"/>
      </a:dk2>
      <a:lt2>
        <a:srgbClr val="FFFFFF"/>
      </a:lt2>
      <a:accent1>
        <a:srgbClr val="97D700"/>
      </a:accent1>
      <a:accent2>
        <a:srgbClr val="E6F0F9"/>
      </a:accent2>
      <a:accent3>
        <a:srgbClr val="1C1C1C"/>
      </a:accent3>
      <a:accent4>
        <a:srgbClr val="BFB8AF"/>
      </a:accent4>
      <a:accent5>
        <a:srgbClr val="4E801F"/>
      </a:accent5>
      <a:accent6>
        <a:srgbClr val="96C0E6"/>
      </a:accent6>
      <a:hlink>
        <a:srgbClr val="000000"/>
      </a:hlink>
      <a:folHlink>
        <a:srgbClr val="7F746B"/>
      </a:folHlink>
    </a:clrScheme>
    <a:fontScheme name="RJH - Rubrik Arial Narrow -  Bröd Arial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>
          <a:solidFill>
            <a:schemeClr val="tx1"/>
          </a:solidFill>
        </a:ln>
      </a:spPr>
      <a:bodyPr rtlCol="0" anchor="ctr"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_RJH_mall_anpassade färger.pptx" id="{95C4B7E5-F834-4063-B622-10F4EB466DD8}" vid="{5504849E-FC1A-493C-ADCA-5C793ED58A5E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20325</TotalTime>
  <Words>738</Words>
  <Application>Microsoft Macintosh PowerPoint</Application>
  <PresentationFormat>Bredbild</PresentationFormat>
  <Paragraphs>159</Paragraphs>
  <Slides>17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17</vt:i4>
      </vt:variant>
    </vt:vector>
  </HeadingPairs>
  <TitlesOfParts>
    <vt:vector size="25" baseType="lpstr">
      <vt:lpstr>Arial</vt:lpstr>
      <vt:lpstr>Arial Narrow</vt:lpstr>
      <vt:lpstr>Calibri</vt:lpstr>
      <vt:lpstr>Helvetica</vt:lpstr>
      <vt:lpstr>Helvetica Neue</vt:lpstr>
      <vt:lpstr>Verdana</vt:lpstr>
      <vt:lpstr>Wingdings</vt:lpstr>
      <vt:lpstr>RJH</vt:lpstr>
      <vt:lpstr>Hösten 2020 process regionalt  – prio till nationell plan</vt:lpstr>
      <vt:lpstr>Tidslinje/tidplan</vt:lpstr>
      <vt:lpstr>PowerPoint-presentation</vt:lpstr>
      <vt:lpstr>Kommunikationsmål</vt:lpstr>
      <vt:lpstr>Kommunikativa utmaningar</vt:lpstr>
      <vt:lpstr>Kommunikationsstrategier</vt:lpstr>
      <vt:lpstr>Strategi för ökad framgång (strategi 1 – ett gemensamt material)</vt:lpstr>
      <vt:lpstr>Det är vi som gör detta tillsammans! (strategi 2 – vinnarkänsla)</vt:lpstr>
      <vt:lpstr>Huvudbudskap (Strategi 3 – en huvudfråga)</vt:lpstr>
      <vt:lpstr>Målgrupp</vt:lpstr>
      <vt:lpstr>Målgrupp</vt:lpstr>
      <vt:lpstr>Konkurrenter</vt:lpstr>
      <vt:lpstr>Våra argument</vt:lpstr>
      <vt:lpstr>Kanaler</vt:lpstr>
      <vt:lpstr>Material &amp; aktiviteter</vt:lpstr>
      <vt:lpstr>Material &amp; aktiviteter</vt:lpstr>
      <vt:lpstr>Material &amp; aktiviteter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 Jämtland Härjedalens prioriteringar</dc:title>
  <dc:creator>Berit Eriksson</dc:creator>
  <cp:lastModifiedBy>Marlene Ström</cp:lastModifiedBy>
  <cp:revision>62</cp:revision>
  <cp:lastPrinted>2021-04-15T09:05:13Z</cp:lastPrinted>
  <dcterms:created xsi:type="dcterms:W3CDTF">2021-03-16T15:12:45Z</dcterms:created>
  <dcterms:modified xsi:type="dcterms:W3CDTF">2021-04-27T13:53:42Z</dcterms:modified>
</cp:coreProperties>
</file>