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275" r:id="rId4"/>
    <p:sldId id="297" r:id="rId5"/>
    <p:sldId id="276" r:id="rId6"/>
    <p:sldId id="277" r:id="rId7"/>
    <p:sldId id="279" r:id="rId8"/>
    <p:sldId id="278" r:id="rId9"/>
    <p:sldId id="271" r:id="rId10"/>
    <p:sldId id="286" r:id="rId11"/>
    <p:sldId id="280" r:id="rId12"/>
    <p:sldId id="272" r:id="rId13"/>
    <p:sldId id="273" r:id="rId14"/>
    <p:sldId id="269" r:id="rId15"/>
    <p:sldId id="283" r:id="rId16"/>
    <p:sldId id="281" r:id="rId17"/>
    <p:sldId id="282" r:id="rId18"/>
    <p:sldId id="284" r:id="rId19"/>
    <p:sldId id="257" r:id="rId20"/>
    <p:sldId id="258" r:id="rId21"/>
    <p:sldId id="285" r:id="rId22"/>
    <p:sldId id="259" r:id="rId23"/>
    <p:sldId id="260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3" r:id="rId32"/>
    <p:sldId id="295" r:id="rId33"/>
    <p:sldId id="296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nstantia" panose="02030602050306030303" pitchFamily="18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81E32"/>
    <a:srgbClr val="333333"/>
    <a:srgbClr val="DDDDDD"/>
    <a:srgbClr val="292929"/>
    <a:srgbClr val="00000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>
      <p:cViewPr varScale="1">
        <p:scale>
          <a:sx n="72" d="100"/>
          <a:sy n="72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2E5A-BED7-46E5-AA9E-B6C2C740E8F0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3658D-4656-47A4-AE6D-BDFE7F5181E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87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5465F-4040-4FC8-AD80-6F112BFF65A7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AE195-A9B1-46C5-9DEC-16F294287C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14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örsättssida till nytt avsnitt -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432000" y="972000"/>
            <a:ext cx="8280000" cy="3816000"/>
          </a:xfrm>
          <a:effectLst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72000"/>
            <a:ext cx="8568464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EVENTUELLT EN ÖVERGRIPANDE RUBRIK</a:t>
            </a:r>
            <a:endParaRPr lang="sv-SE" dirty="0"/>
          </a:p>
        </p:txBody>
      </p:sp>
      <p:sp>
        <p:nvSpPr>
          <p:cNvPr id="31" name="Rubrik 1"/>
          <p:cNvSpPr>
            <a:spLocks noGrp="1"/>
          </p:cNvSpPr>
          <p:nvPr>
            <p:ph type="title" hasCustomPrompt="1"/>
          </p:nvPr>
        </p:nvSpPr>
        <p:spPr>
          <a:xfrm>
            <a:off x="432000" y="5112000"/>
            <a:ext cx="8280000" cy="482587"/>
          </a:xfrm>
        </p:spPr>
        <p:txBody>
          <a:bodyPr bIns="0" anchor="t"/>
          <a:lstStyle>
            <a:lvl1pPr algn="l">
              <a:defRPr sz="2800" b="1" cap="all" baseline="0"/>
            </a:lvl1pPr>
          </a:lstStyle>
          <a:p>
            <a:r>
              <a:rPr lang="sv-SE" dirty="0" smtClean="0"/>
              <a:t>Namn på presentationen</a:t>
            </a:r>
            <a:endParaRPr lang="sv-SE" dirty="0"/>
          </a:p>
        </p:txBody>
      </p:sp>
      <p:sp>
        <p:nvSpPr>
          <p:cNvPr id="32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32000" y="5544000"/>
            <a:ext cx="6372248" cy="883436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/>
            </a:pPr>
            <a:r>
              <a:rPr lang="sv-SE" dirty="0" smtClean="0"/>
              <a:t>eventuell underrubrik eventuell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-Textsida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text 27"/>
          <p:cNvSpPr>
            <a:spLocks noGrp="1"/>
          </p:cNvSpPr>
          <p:nvPr>
            <p:ph type="body" sz="quarter" idx="12" hasCustomPrompt="1"/>
          </p:nvPr>
        </p:nvSpPr>
        <p:spPr>
          <a:xfrm>
            <a:off x="180000" y="72000"/>
            <a:ext cx="8568464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EVENTUELLT EN ÖVERGRIPANDE RUBRIK</a:t>
            </a:r>
            <a:endParaRPr lang="sv-SE" dirty="0"/>
          </a:p>
        </p:txBody>
      </p:sp>
      <p:sp>
        <p:nvSpPr>
          <p:cNvPr id="20" name="Platshållare för text 36"/>
          <p:cNvSpPr>
            <a:spLocks noGrp="1"/>
          </p:cNvSpPr>
          <p:nvPr>
            <p:ph type="body" sz="quarter" idx="10"/>
          </p:nvPr>
        </p:nvSpPr>
        <p:spPr>
          <a:xfrm>
            <a:off x="432000" y="2328800"/>
            <a:ext cx="6462000" cy="412453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2" name="Platshållare för text 2"/>
          <p:cNvSpPr>
            <a:spLocks noGrp="1"/>
          </p:cNvSpPr>
          <p:nvPr>
            <p:ph type="body" idx="15" hasCustomPrompt="1"/>
          </p:nvPr>
        </p:nvSpPr>
        <p:spPr>
          <a:xfrm>
            <a:off x="432000" y="1700808"/>
            <a:ext cx="6461454" cy="36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buNone/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eventuell underrubrik</a:t>
            </a:r>
          </a:p>
        </p:txBody>
      </p:sp>
      <p:sp>
        <p:nvSpPr>
          <p:cNvPr id="23" name="Rubrik 1"/>
          <p:cNvSpPr>
            <a:spLocks noGrp="1"/>
          </p:cNvSpPr>
          <p:nvPr>
            <p:ph type="title" hasCustomPrompt="1"/>
          </p:nvPr>
        </p:nvSpPr>
        <p:spPr>
          <a:xfrm>
            <a:off x="432000" y="1196752"/>
            <a:ext cx="8280000" cy="482587"/>
          </a:xfrm>
        </p:spPr>
        <p:txBody>
          <a:bodyPr bIns="0" anchor="t"/>
          <a:lstStyle>
            <a:lvl1pPr algn="l">
              <a:defRPr sz="2800" b="1" cap="none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och bildsida med löptext elle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shållare för text 36"/>
          <p:cNvSpPr>
            <a:spLocks noGrp="1"/>
          </p:cNvSpPr>
          <p:nvPr>
            <p:ph type="body" sz="quarter" idx="10"/>
          </p:nvPr>
        </p:nvSpPr>
        <p:spPr>
          <a:xfrm>
            <a:off x="432000" y="1988840"/>
            <a:ext cx="4388400" cy="449835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1"/>
          </p:nvPr>
        </p:nvSpPr>
        <p:spPr>
          <a:xfrm>
            <a:off x="5040000" y="936000"/>
            <a:ext cx="367200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text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72000"/>
            <a:ext cx="8568464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EVENTUELLT EN ÖVERGRIPANDE RUBRIK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32000" y="908720"/>
            <a:ext cx="4388400" cy="482587"/>
          </a:xfrm>
        </p:spPr>
        <p:txBody>
          <a:bodyPr bIns="0" anchor="t"/>
          <a:lstStyle>
            <a:lvl1pPr algn="l">
              <a:defRPr sz="2800" b="1" cap="none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 och rundat hör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ätvinklig triangel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ihandsfigu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1F984C-DA4B-4917-87BA-33DD054D143E}" type="datetimeFigureOut">
              <a:rPr lang="sv-SE" smtClean="0"/>
              <a:pPr/>
              <a:t>2016-05-23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9BD38B-DF9A-4A6D-9BD4-6F9E07636FAB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713" r:id="rId12"/>
    <p:sldLayoutId id="2147483714" r:id="rId13"/>
    <p:sldLayoutId id="2147483716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medicin.se/stat.aspx?jid=45&amp;s1=boceprevir&amp;t=s&amp;pageid=3132" TargetMode="External"/><Relationship Id="rId2" Type="http://schemas.openxmlformats.org/officeDocument/2006/relationships/hyperlink" Target="http://www.internetmedicin.se/stat.aspx?jid=45&amp;s1=telaprevir&amp;t=s&amp;pageid=313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Hepatit C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20160511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C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Viruset finns i olika genotyper, 1-7</a:t>
            </a:r>
          </a:p>
          <a:p>
            <a:pPr lvl="1"/>
            <a:r>
              <a:rPr lang="sv-SE" dirty="0" smtClean="0"/>
              <a:t>1-3 är </a:t>
            </a:r>
            <a:r>
              <a:rPr lang="sv-SE" dirty="0" err="1" smtClean="0"/>
              <a:t>vanligst</a:t>
            </a:r>
            <a:r>
              <a:rPr lang="sv-SE" dirty="0" smtClean="0"/>
              <a:t> i Sverige.</a:t>
            </a:r>
          </a:p>
          <a:p>
            <a:pPr lvl="1"/>
            <a:r>
              <a:rPr lang="sv-SE" dirty="0" smtClean="0"/>
              <a:t>Kräver lite olika behandling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Skadan på lever graderas enligt </a:t>
            </a:r>
            <a:r>
              <a:rPr lang="sv-SE" dirty="0" err="1" smtClean="0"/>
              <a:t>Metavir</a:t>
            </a:r>
            <a:r>
              <a:rPr lang="sv-SE" dirty="0" smtClean="0"/>
              <a:t>.</a:t>
            </a:r>
          </a:p>
          <a:p>
            <a:pPr marL="393192" lvl="1" indent="0">
              <a:buNone/>
            </a:pPr>
            <a:r>
              <a:rPr lang="sv-SE" dirty="0" smtClean="0"/>
              <a:t>Fibros 0= ingen skada F4= cirrhos (skrumplever)</a:t>
            </a:r>
          </a:p>
          <a:p>
            <a:pPr marL="393192" lvl="1" indent="0">
              <a:buNone/>
            </a:pPr>
            <a:r>
              <a:rPr lang="sv-SE" dirty="0" smtClean="0"/>
              <a:t>Inflammation 0-4 (4 är sämst) mäter omvandlingstakten</a:t>
            </a:r>
          </a:p>
          <a:p>
            <a:pPr lvl="1"/>
            <a:endParaRPr lang="sv-SE" dirty="0" smtClean="0"/>
          </a:p>
          <a:p>
            <a:pPr marL="393192" lvl="1" indent="0">
              <a:buNone/>
            </a:pPr>
            <a:endParaRPr lang="sv-SE" dirty="0" smtClean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9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Tidigare behandling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Mycket termer</a:t>
            </a:r>
          </a:p>
          <a:p>
            <a:r>
              <a:rPr lang="sv-SE" dirty="0" smtClean="0"/>
              <a:t>Mycket biverkningar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Bestod av sprutor </a:t>
            </a:r>
            <a:r>
              <a:rPr lang="sv-SE" dirty="0" err="1" smtClean="0"/>
              <a:t>im</a:t>
            </a:r>
            <a:r>
              <a:rPr lang="sv-SE" dirty="0" smtClean="0"/>
              <a:t> med interferon samt tabletter med </a:t>
            </a:r>
            <a:r>
              <a:rPr lang="sv-SE" dirty="0" err="1" smtClean="0"/>
              <a:t>ribavirin</a:t>
            </a:r>
            <a:r>
              <a:rPr lang="sv-SE" dirty="0" smtClean="0"/>
              <a:t> i 24 eller 48 veckor</a:t>
            </a:r>
          </a:p>
          <a:p>
            <a:r>
              <a:rPr lang="sv-SE" dirty="0" smtClean="0"/>
              <a:t>Inte så bra utläkning däremot mycket sjukintyg.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3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Terminologi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Tidigare kategorier för att gruppera behandlingssvar är: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err="1" smtClean="0"/>
              <a:t>vRVR</a:t>
            </a:r>
            <a:r>
              <a:rPr lang="sv-SE" dirty="0" smtClean="0"/>
              <a:t> (</a:t>
            </a:r>
            <a:r>
              <a:rPr lang="sv-SE" dirty="0" err="1" smtClean="0"/>
              <a:t>very</a:t>
            </a:r>
            <a:r>
              <a:rPr lang="sv-SE" dirty="0" smtClean="0"/>
              <a:t> rapid viral </a:t>
            </a:r>
            <a:r>
              <a:rPr lang="sv-SE" dirty="0" err="1" smtClean="0"/>
              <a:t>response</a:t>
            </a:r>
            <a:r>
              <a:rPr lang="sv-SE" dirty="0" smtClean="0"/>
              <a:t>) - När man uppnår </a:t>
            </a:r>
            <a:r>
              <a:rPr lang="sv-SE" dirty="0" err="1" smtClean="0"/>
              <a:t>HCV-RNA-nivåer</a:t>
            </a:r>
            <a:r>
              <a:rPr lang="sv-SE" dirty="0" smtClean="0"/>
              <a:t> under 1000 </a:t>
            </a:r>
            <a:r>
              <a:rPr lang="sv-SE" dirty="0" err="1" smtClean="0"/>
              <a:t>IU/mL</a:t>
            </a:r>
            <a:r>
              <a:rPr lang="sv-SE" dirty="0" smtClean="0"/>
              <a:t> efter endast en dos </a:t>
            </a:r>
            <a:r>
              <a:rPr lang="sv-SE" dirty="0" err="1" smtClean="0"/>
              <a:t>peg-IFN</a:t>
            </a:r>
            <a:r>
              <a:rPr lang="sv-SE" dirty="0" smtClean="0"/>
              <a:t> innan nästa dos ges efter 1 vecka.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RVR</a:t>
            </a:r>
            <a:r>
              <a:rPr lang="sv-SE" dirty="0" smtClean="0"/>
              <a:t> (rapid viral </a:t>
            </a:r>
            <a:r>
              <a:rPr lang="sv-SE" dirty="0" err="1" smtClean="0"/>
              <a:t>response</a:t>
            </a:r>
            <a:r>
              <a:rPr lang="sv-SE" dirty="0" smtClean="0"/>
              <a:t>) - När man uppnår </a:t>
            </a:r>
            <a:r>
              <a:rPr lang="sv-SE" dirty="0" err="1" smtClean="0"/>
              <a:t>HCV-RNA-negativitet</a:t>
            </a:r>
            <a:r>
              <a:rPr lang="sv-SE" dirty="0" smtClean="0"/>
              <a:t> efter 4 veckors behandling.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err="1" smtClean="0"/>
              <a:t>eRVR</a:t>
            </a:r>
            <a:r>
              <a:rPr lang="sv-SE" dirty="0" smtClean="0"/>
              <a:t> (</a:t>
            </a:r>
            <a:r>
              <a:rPr lang="sv-SE" dirty="0" err="1" smtClean="0"/>
              <a:t>extended</a:t>
            </a:r>
            <a:r>
              <a:rPr lang="sv-SE" dirty="0" smtClean="0"/>
              <a:t> RVR) – När man under </a:t>
            </a:r>
            <a:r>
              <a:rPr lang="sv-SE" dirty="0" err="1" smtClean="0">
                <a:hlinkClick r:id="rId2" action="ppaction://hlinkfile"/>
              </a:rPr>
              <a:t>telaprevir</a:t>
            </a:r>
            <a:r>
              <a:rPr lang="sv-SE" dirty="0" smtClean="0"/>
              <a:t> + SOC behandling uppnår </a:t>
            </a:r>
            <a:r>
              <a:rPr lang="sv-SE" dirty="0" err="1" smtClean="0"/>
              <a:t>HCV-RNA-negativitet</a:t>
            </a:r>
            <a:r>
              <a:rPr lang="sv-SE" dirty="0" smtClean="0"/>
              <a:t> vecka 4 som kvarstår till vecka 12 eller när man under </a:t>
            </a:r>
            <a:r>
              <a:rPr lang="sv-SE" dirty="0" err="1" smtClean="0">
                <a:hlinkClick r:id="rId3" action="ppaction://hlinkfile"/>
              </a:rPr>
              <a:t>boceprevir</a:t>
            </a:r>
            <a:r>
              <a:rPr lang="sv-SE" dirty="0" smtClean="0"/>
              <a:t> + SOC-behandling uppnår </a:t>
            </a:r>
            <a:r>
              <a:rPr lang="sv-SE" dirty="0" err="1" smtClean="0"/>
              <a:t>HCV-RNA-negativitet</a:t>
            </a:r>
            <a:r>
              <a:rPr lang="sv-SE" dirty="0" smtClean="0"/>
              <a:t> efter 4 veckors SOC behandling följt av 4 veckor med </a:t>
            </a:r>
            <a:r>
              <a:rPr lang="sv-SE" dirty="0" err="1" smtClean="0"/>
              <a:t>boceprevirtillägg</a:t>
            </a:r>
            <a:r>
              <a:rPr lang="sv-SE" dirty="0" smtClean="0"/>
              <a:t> (vecka 8) som under trippelterapi kvarstår till vecka 24.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EVR</a:t>
            </a:r>
            <a:r>
              <a:rPr lang="sv-SE" dirty="0" smtClean="0"/>
              <a:t> (</a:t>
            </a:r>
            <a:r>
              <a:rPr lang="sv-SE" dirty="0" err="1" smtClean="0"/>
              <a:t>early</a:t>
            </a:r>
            <a:r>
              <a:rPr lang="sv-SE" dirty="0" smtClean="0"/>
              <a:t> viral </a:t>
            </a:r>
            <a:r>
              <a:rPr lang="sv-SE" dirty="0" err="1" smtClean="0"/>
              <a:t>response</a:t>
            </a:r>
            <a:r>
              <a:rPr lang="sv-SE" dirty="0" smtClean="0"/>
              <a:t>)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err="1" smtClean="0"/>
              <a:t>pEVR</a:t>
            </a:r>
            <a:r>
              <a:rPr lang="sv-SE" dirty="0" smtClean="0"/>
              <a:t> (</a:t>
            </a:r>
            <a:r>
              <a:rPr lang="sv-SE" dirty="0" err="1" smtClean="0"/>
              <a:t>partial</a:t>
            </a:r>
            <a:r>
              <a:rPr lang="sv-SE" dirty="0" smtClean="0"/>
              <a:t> EVR) - När man uppnår 2 logaritmers nedgång i HCV-RNA från </a:t>
            </a:r>
            <a:r>
              <a:rPr lang="sv-SE" dirty="0" err="1" smtClean="0"/>
              <a:t>baseline</a:t>
            </a:r>
            <a:r>
              <a:rPr lang="sv-SE" dirty="0" smtClean="0"/>
              <a:t> vecka 12 men inte </a:t>
            </a:r>
            <a:r>
              <a:rPr lang="sv-SE" dirty="0" err="1" smtClean="0"/>
              <a:t>HCV-RNA-negativitet</a:t>
            </a:r>
            <a:r>
              <a:rPr lang="sv-SE" dirty="0" smtClean="0"/>
              <a:t>.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err="1" smtClean="0"/>
              <a:t>cEVR</a:t>
            </a:r>
            <a:r>
              <a:rPr lang="sv-SE" dirty="0" smtClean="0"/>
              <a:t> (</a:t>
            </a:r>
            <a:r>
              <a:rPr lang="sv-SE" dirty="0" err="1" smtClean="0"/>
              <a:t>complete</a:t>
            </a:r>
            <a:r>
              <a:rPr lang="sv-SE" dirty="0" smtClean="0"/>
              <a:t> EVR) - När man uppnår </a:t>
            </a:r>
            <a:r>
              <a:rPr lang="sv-SE" dirty="0" err="1" smtClean="0"/>
              <a:t>HCV-RNA-negativitet</a:t>
            </a:r>
            <a:r>
              <a:rPr lang="sv-SE" dirty="0" smtClean="0"/>
              <a:t> vecka 12.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Slow viral </a:t>
            </a:r>
            <a:r>
              <a:rPr lang="sv-SE" b="1" dirty="0" err="1" smtClean="0"/>
              <a:t>response</a:t>
            </a:r>
            <a:r>
              <a:rPr lang="sv-SE" dirty="0" smtClean="0"/>
              <a:t> - Innebär </a:t>
            </a:r>
            <a:r>
              <a:rPr lang="sv-SE" dirty="0" err="1" smtClean="0"/>
              <a:t>pEVR</a:t>
            </a:r>
            <a:r>
              <a:rPr lang="sv-SE" dirty="0" smtClean="0"/>
              <a:t> men </a:t>
            </a:r>
            <a:r>
              <a:rPr lang="sv-SE" dirty="0" err="1" smtClean="0"/>
              <a:t>HCV-RNA-negativitet</a:t>
            </a:r>
            <a:r>
              <a:rPr lang="sv-SE" dirty="0" smtClean="0"/>
              <a:t> först behandlingsvecka 24 (används bara under SOC behandling).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SVR</a:t>
            </a:r>
            <a:r>
              <a:rPr lang="sv-SE" dirty="0" smtClean="0"/>
              <a:t> (</a:t>
            </a:r>
            <a:r>
              <a:rPr lang="sv-SE" dirty="0" err="1" smtClean="0"/>
              <a:t>sustained</a:t>
            </a:r>
            <a:r>
              <a:rPr lang="sv-SE" dirty="0" smtClean="0"/>
              <a:t> viral </a:t>
            </a:r>
            <a:r>
              <a:rPr lang="sv-SE" dirty="0" err="1" smtClean="0"/>
              <a:t>response</a:t>
            </a:r>
            <a:r>
              <a:rPr lang="sv-SE" dirty="0" smtClean="0"/>
              <a:t>) - Innebär ett negativt </a:t>
            </a:r>
            <a:r>
              <a:rPr lang="sv-SE" dirty="0" err="1" smtClean="0"/>
              <a:t>HCV-RNA-test</a:t>
            </a:r>
            <a:r>
              <a:rPr lang="sv-SE" dirty="0" smtClean="0"/>
              <a:t> vid avslutad behandling och 6 månader därefter, vilket är synonymt med utläkning.</a:t>
            </a:r>
            <a:br>
              <a:rPr lang="sv-SE" dirty="0" smtClean="0"/>
            </a:br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Kontraindikationer behandling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i="1" dirty="0" smtClean="0"/>
              <a:t>Absoluta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Graviditet eller icke godkänd </a:t>
            </a:r>
            <a:r>
              <a:rPr lang="sv-SE" dirty="0" err="1" smtClean="0"/>
              <a:t>kontraception</a:t>
            </a:r>
            <a:r>
              <a:rPr lang="sv-SE" dirty="0" smtClean="0"/>
              <a:t> (</a:t>
            </a:r>
            <a:r>
              <a:rPr lang="sv-SE" dirty="0" err="1" smtClean="0"/>
              <a:t>ribavirin</a:t>
            </a:r>
            <a:r>
              <a:rPr lang="sv-SE" dirty="0" smtClean="0"/>
              <a:t>)</a:t>
            </a:r>
          </a:p>
          <a:p>
            <a:r>
              <a:rPr lang="sv-SE" dirty="0" smtClean="0"/>
              <a:t>Svår hjärtsjukdom</a:t>
            </a:r>
          </a:p>
          <a:p>
            <a:r>
              <a:rPr lang="sv-SE" dirty="0" err="1" smtClean="0"/>
              <a:t>Dekompenserad</a:t>
            </a:r>
            <a:r>
              <a:rPr lang="sv-SE" dirty="0" smtClean="0"/>
              <a:t> leversjukdom (IFN)</a:t>
            </a:r>
          </a:p>
          <a:p>
            <a:r>
              <a:rPr lang="sv-SE" dirty="0" smtClean="0"/>
              <a:t>Organtransplanterade, (IFN) undantag levertransplanterade (dessa tål IFN men inte </a:t>
            </a:r>
            <a:r>
              <a:rPr lang="sv-SE" dirty="0" err="1" smtClean="0"/>
              <a:t>proteashämmare</a:t>
            </a:r>
            <a:r>
              <a:rPr lang="sv-SE" dirty="0" smtClean="0"/>
              <a:t>)</a:t>
            </a:r>
          </a:p>
          <a:p>
            <a:r>
              <a:rPr lang="sv-SE" dirty="0" smtClean="0"/>
              <a:t>Grav njurinsufficiens (</a:t>
            </a:r>
            <a:r>
              <a:rPr lang="sv-SE" dirty="0" err="1" smtClean="0"/>
              <a:t>ribavirin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Hemoglobinopatier</a:t>
            </a:r>
            <a:r>
              <a:rPr lang="sv-SE" dirty="0" smtClean="0"/>
              <a:t> (</a:t>
            </a:r>
            <a:r>
              <a:rPr lang="sv-SE" dirty="0" err="1" smtClean="0"/>
              <a:t>ribavirin</a:t>
            </a:r>
            <a:r>
              <a:rPr lang="sv-SE" dirty="0" smtClean="0"/>
              <a:t>)</a:t>
            </a:r>
          </a:p>
          <a:p>
            <a:r>
              <a:rPr lang="sv-SE" dirty="0" smtClean="0"/>
              <a:t>Autoimmun hepatit (IFN)</a:t>
            </a:r>
          </a:p>
          <a:p>
            <a:r>
              <a:rPr lang="sv-SE" dirty="0" smtClean="0"/>
              <a:t>Pågående missbruk</a:t>
            </a:r>
          </a:p>
          <a:p>
            <a:r>
              <a:rPr lang="sv-SE" dirty="0" err="1" smtClean="0"/>
              <a:t>Leukopeni</a:t>
            </a:r>
            <a:r>
              <a:rPr lang="sv-SE" dirty="0" smtClean="0"/>
              <a:t> (LPK &lt; 1,5, granulocyter &lt; 0,75) eller trombocyter &lt; 50</a:t>
            </a:r>
          </a:p>
          <a:p>
            <a:r>
              <a:rPr lang="sv-SE" dirty="0" smtClean="0"/>
              <a:t>Vissa CYP3A-metaboliserade läkemedel. Se FASS för interaktioner</a:t>
            </a:r>
            <a:br>
              <a:rPr lang="sv-SE" dirty="0" smtClean="0"/>
            </a:br>
            <a:r>
              <a:rPr lang="sv-SE" dirty="0" smtClean="0"/>
              <a:t>(t ex </a:t>
            </a:r>
            <a:r>
              <a:rPr lang="sv-SE" dirty="0" err="1" smtClean="0"/>
              <a:t>calcinerurininhibitorer</a:t>
            </a:r>
            <a:r>
              <a:rPr lang="sv-SE" dirty="0" smtClean="0"/>
              <a:t>, statiner, </a:t>
            </a:r>
            <a:r>
              <a:rPr lang="sv-SE" dirty="0" err="1" smtClean="0"/>
              <a:t>proteashämmare</a:t>
            </a:r>
            <a:r>
              <a:rPr lang="sv-SE" dirty="0" smtClean="0"/>
              <a:t> m </a:t>
            </a:r>
            <a:r>
              <a:rPr lang="sv-SE" dirty="0" err="1" smtClean="0"/>
              <a:t>fl</a:t>
            </a:r>
            <a:r>
              <a:rPr lang="sv-SE" dirty="0" smtClean="0"/>
              <a:t>).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i="1" dirty="0" smtClean="0"/>
              <a:t>Relativa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Psykiatrisk sjukdom/depression</a:t>
            </a:r>
          </a:p>
          <a:p>
            <a:r>
              <a:rPr lang="sv-SE" dirty="0" smtClean="0"/>
              <a:t>Ej välinställd </a:t>
            </a:r>
            <a:r>
              <a:rPr lang="sv-SE" dirty="0" err="1" smtClean="0"/>
              <a:t>tyreoideasjukdom</a:t>
            </a:r>
            <a:r>
              <a:rPr lang="sv-SE" dirty="0" smtClean="0"/>
              <a:t> eller diabetes </a:t>
            </a:r>
            <a:r>
              <a:rPr lang="sv-SE" dirty="0" err="1" smtClean="0"/>
              <a:t>mellitus</a:t>
            </a:r>
            <a:endParaRPr lang="sv-SE" dirty="0" smtClean="0"/>
          </a:p>
          <a:p>
            <a:r>
              <a:rPr lang="sv-SE" dirty="0" err="1" smtClean="0"/>
              <a:t>CNS-dysfunktion/epilepsi</a:t>
            </a:r>
            <a:endParaRPr lang="sv-SE" dirty="0" smtClean="0"/>
          </a:p>
          <a:p>
            <a:r>
              <a:rPr lang="sv-SE" dirty="0" smtClean="0"/>
              <a:t>Autoimmun sjukdom annan än autoimmun hepatit</a:t>
            </a:r>
          </a:p>
          <a:p>
            <a:r>
              <a:rPr lang="sv-SE" dirty="0" smtClean="0"/>
              <a:t>Mild </a:t>
            </a:r>
            <a:r>
              <a:rPr lang="sv-SE" dirty="0" err="1" smtClean="0"/>
              <a:t>benmärgssuppression</a:t>
            </a:r>
            <a:endParaRPr lang="sv-SE" dirty="0" smtClean="0"/>
          </a:p>
          <a:p>
            <a:r>
              <a:rPr lang="sv-SE" dirty="0" smtClean="0"/>
              <a:t>Ålder &lt; 18 år (dokumentation för </a:t>
            </a:r>
            <a:r>
              <a:rPr lang="sv-SE" dirty="0" err="1" smtClean="0"/>
              <a:t>ribavirin</a:t>
            </a:r>
            <a:r>
              <a:rPr lang="sv-SE" dirty="0" smtClean="0"/>
              <a:t> saknas)</a:t>
            </a:r>
            <a:br>
              <a:rPr lang="sv-SE" dirty="0" smtClean="0"/>
            </a:br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 av tidigare behandling</a:t>
            </a:r>
            <a:endParaRPr lang="sv-SE" dirty="0"/>
          </a:p>
        </p:txBody>
      </p:sp>
      <p:pic>
        <p:nvPicPr>
          <p:cNvPr id="4" name="Platshållare för innehåll 3" descr="toniutto_37_fig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0266" y="1935163"/>
            <a:ext cx="644346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Interferon </a:t>
            </a:r>
            <a:r>
              <a:rPr lang="sv-SE" dirty="0" err="1" smtClean="0"/>
              <a:t>Ribavirin</a:t>
            </a:r>
            <a:r>
              <a:rPr lang="sv-SE" dirty="0" smtClean="0"/>
              <a:t> biverkningar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Neutropeni</a:t>
            </a:r>
            <a:endParaRPr lang="sv-SE" dirty="0" smtClean="0"/>
          </a:p>
          <a:p>
            <a:r>
              <a:rPr lang="sv-SE" dirty="0" err="1" smtClean="0"/>
              <a:t>Trombocytopeni</a:t>
            </a:r>
            <a:endParaRPr lang="sv-SE" dirty="0" smtClean="0"/>
          </a:p>
          <a:p>
            <a:r>
              <a:rPr lang="sv-SE" dirty="0" smtClean="0"/>
              <a:t>Anemi</a:t>
            </a:r>
          </a:p>
          <a:p>
            <a:r>
              <a:rPr lang="sv-SE" dirty="0" smtClean="0"/>
              <a:t>Depression</a:t>
            </a:r>
          </a:p>
          <a:p>
            <a:r>
              <a:rPr lang="sv-SE" dirty="0" smtClean="0"/>
              <a:t>Influensalika symtom vid varje spruta</a:t>
            </a:r>
          </a:p>
          <a:p>
            <a:r>
              <a:rPr lang="sv-SE" dirty="0" smtClean="0"/>
              <a:t>Torr hud</a:t>
            </a:r>
          </a:p>
          <a:p>
            <a:r>
              <a:rPr lang="sv-SE" dirty="0" smtClean="0"/>
              <a:t>Skilsmässa</a:t>
            </a:r>
          </a:p>
          <a:p>
            <a:r>
              <a:rPr lang="sv-SE" dirty="0" smtClean="0"/>
              <a:t>Suicid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60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Men…så hände något!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3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Då kom den första direktverkande antiviralen eller DAA som det kallas i form av </a:t>
            </a:r>
            <a:r>
              <a:rPr lang="sv-SE" dirty="0" err="1" smtClean="0"/>
              <a:t>Incivo</a:t>
            </a:r>
            <a:r>
              <a:rPr lang="sv-SE" dirty="0" smtClean="0"/>
              <a:t> samt </a:t>
            </a:r>
            <a:r>
              <a:rPr lang="sv-SE" dirty="0" err="1" smtClean="0"/>
              <a:t>Boceprevir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Proteashämmare</a:t>
            </a:r>
            <a:r>
              <a:rPr lang="sv-SE" dirty="0" smtClean="0"/>
              <a:t> av 1:a generation</a:t>
            </a:r>
          </a:p>
          <a:p>
            <a:endParaRPr lang="sv-SE" dirty="0"/>
          </a:p>
          <a:p>
            <a:r>
              <a:rPr lang="sv-SE" dirty="0" smtClean="0"/>
              <a:t>Detta var framförallt för genotyp 1 och då de gravt sjuka, i tillägg till </a:t>
            </a:r>
            <a:r>
              <a:rPr lang="sv-SE" dirty="0" err="1" smtClean="0"/>
              <a:t>ribavirin</a:t>
            </a:r>
            <a:r>
              <a:rPr lang="sv-SE" dirty="0" smtClean="0"/>
              <a:t> och interferon. </a:t>
            </a:r>
          </a:p>
          <a:p>
            <a:r>
              <a:rPr lang="sv-SE" dirty="0" smtClean="0"/>
              <a:t>Gavs första (</a:t>
            </a:r>
            <a:r>
              <a:rPr lang="sv-SE" dirty="0" err="1" smtClean="0"/>
              <a:t>Incivo</a:t>
            </a:r>
            <a:r>
              <a:rPr lang="sv-SE" dirty="0" smtClean="0"/>
              <a:t>) 12 veckorna och därefter </a:t>
            </a:r>
            <a:r>
              <a:rPr lang="sv-SE" dirty="0" err="1" smtClean="0"/>
              <a:t>slutbehandlads</a:t>
            </a:r>
            <a:r>
              <a:rPr lang="sv-SE" dirty="0" smtClean="0"/>
              <a:t> patienten med </a:t>
            </a:r>
            <a:r>
              <a:rPr lang="sv-SE" dirty="0" err="1" smtClean="0"/>
              <a:t>Ribavirin</a:t>
            </a:r>
            <a:r>
              <a:rPr lang="sv-SE" dirty="0" smtClean="0"/>
              <a:t>/Interferon i ytterligare 12-36 veckor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6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Incivo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Alla biverkningar som fanns vid interferon/</a:t>
            </a:r>
            <a:r>
              <a:rPr lang="sv-SE" dirty="0" err="1" smtClean="0"/>
              <a:t>ribavirin</a:t>
            </a:r>
            <a:r>
              <a:rPr lang="sv-SE" dirty="0" smtClean="0"/>
              <a:t> blev värre men i tillägg fick vi också varningar om livshotande hudsjukdomar som Steven-Johnsons </a:t>
            </a:r>
            <a:r>
              <a:rPr lang="sv-SE" dirty="0" err="1" smtClean="0"/>
              <a:t>sjd</a:t>
            </a:r>
            <a:r>
              <a:rPr lang="sv-SE" dirty="0" smtClean="0"/>
              <a:t>, dvs stora utslag med blåsor och risk för motsvarande i luftvägarna. Samt svår analsmärta.</a:t>
            </a:r>
          </a:p>
          <a:p>
            <a:r>
              <a:rPr lang="sv-SE" dirty="0" smtClean="0"/>
              <a:t>Anemi och </a:t>
            </a:r>
            <a:r>
              <a:rPr lang="sv-SE" dirty="0" err="1" smtClean="0"/>
              <a:t>neutropeni</a:t>
            </a:r>
            <a:r>
              <a:rPr lang="sv-SE" dirty="0" smtClean="0"/>
              <a:t> men även </a:t>
            </a:r>
            <a:r>
              <a:rPr lang="sv-SE" dirty="0" err="1" smtClean="0"/>
              <a:t>trombocytopeni</a:t>
            </a:r>
            <a:r>
              <a:rPr lang="sv-SE" dirty="0" smtClean="0"/>
              <a:t> blev värre. Blodtransfusioner, EPO injektioner, transfusioner av blodplättar samt injektioner av </a:t>
            </a:r>
            <a:r>
              <a:rPr lang="sv-SE" dirty="0" err="1" smtClean="0"/>
              <a:t>neupogen</a:t>
            </a:r>
            <a:r>
              <a:rPr lang="sv-SE" dirty="0" smtClean="0"/>
              <a:t> för att stimulera vita blodkroppar blev standard.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8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 av </a:t>
            </a:r>
            <a:r>
              <a:rPr lang="sv-SE" dirty="0" err="1" smtClean="0"/>
              <a:t>Incivo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Genotyp 1: F3-F4 </a:t>
            </a:r>
            <a:r>
              <a:rPr lang="sv-SE" dirty="0" err="1" smtClean="0"/>
              <a:t>Incivo</a:t>
            </a:r>
            <a:r>
              <a:rPr lang="sv-SE" dirty="0" smtClean="0"/>
              <a:t> +IFN +RBV 24-48veckor</a:t>
            </a:r>
          </a:p>
          <a:p>
            <a:pPr lvl="5"/>
            <a:r>
              <a:rPr lang="sv-SE" dirty="0" err="1" smtClean="0"/>
              <a:t>-Om</a:t>
            </a:r>
            <a:r>
              <a:rPr lang="sv-SE" dirty="0" smtClean="0"/>
              <a:t> IL-28b </a:t>
            </a:r>
            <a:r>
              <a:rPr lang="sv-SE" dirty="0" err="1" smtClean="0"/>
              <a:t>pos</a:t>
            </a:r>
            <a:r>
              <a:rPr lang="sv-SE" dirty="0" smtClean="0"/>
              <a:t>, ung, liten leverskada, låga virustal, smal =&gt; IFN +RBV</a:t>
            </a:r>
          </a:p>
          <a:p>
            <a:pPr lvl="5">
              <a:buNone/>
            </a:pPr>
            <a:endParaRPr lang="sv-SE" dirty="0" smtClean="0"/>
          </a:p>
          <a:p>
            <a:pPr lvl="5">
              <a:buNone/>
            </a:pPr>
            <a:r>
              <a:rPr lang="sv-SE" dirty="0" smtClean="0"/>
              <a:t>SVR 24 </a:t>
            </a:r>
            <a:r>
              <a:rPr lang="sv-SE" dirty="0" err="1" smtClean="0"/>
              <a:t>Incivo</a:t>
            </a:r>
            <a:r>
              <a:rPr lang="sv-SE" dirty="0" smtClean="0"/>
              <a:t>:  75%</a:t>
            </a:r>
          </a:p>
          <a:p>
            <a:pPr lvl="5">
              <a:buNone/>
            </a:pPr>
            <a:r>
              <a:rPr lang="sv-SE" dirty="0" smtClean="0"/>
              <a:t>SVR 24 IFN+RBV gynnsam profil ca 75%</a:t>
            </a:r>
          </a:p>
          <a:p>
            <a:pPr lvl="5">
              <a:buNone/>
            </a:pPr>
            <a:r>
              <a:rPr lang="sv-SE" dirty="0" smtClean="0"/>
              <a:t>SVR 24 </a:t>
            </a:r>
            <a:r>
              <a:rPr lang="sv-SE" dirty="0" err="1" smtClean="0"/>
              <a:t>Incivo</a:t>
            </a:r>
            <a:r>
              <a:rPr lang="sv-SE" dirty="0" smtClean="0"/>
              <a:t> </a:t>
            </a:r>
            <a:r>
              <a:rPr lang="sv-SE" dirty="0" err="1" smtClean="0"/>
              <a:t>relaps</a:t>
            </a:r>
            <a:r>
              <a:rPr lang="sv-SE" dirty="0" smtClean="0"/>
              <a:t> ca 90%</a:t>
            </a:r>
          </a:p>
          <a:p>
            <a:pPr lvl="5">
              <a:buNone/>
            </a:pPr>
            <a:r>
              <a:rPr lang="sv-SE" dirty="0" smtClean="0"/>
              <a:t>SVR 24 </a:t>
            </a:r>
            <a:r>
              <a:rPr lang="sv-SE" dirty="0" err="1" smtClean="0"/>
              <a:t>Incivo</a:t>
            </a:r>
            <a:r>
              <a:rPr lang="sv-SE" dirty="0" smtClean="0"/>
              <a:t> </a:t>
            </a:r>
            <a:r>
              <a:rPr lang="sv-SE" dirty="0" err="1" smtClean="0"/>
              <a:t>partial</a:t>
            </a:r>
            <a:r>
              <a:rPr lang="sv-SE" dirty="0" smtClean="0"/>
              <a:t> </a:t>
            </a:r>
            <a:r>
              <a:rPr lang="sv-SE" dirty="0" err="1" smtClean="0"/>
              <a:t>responder</a:t>
            </a:r>
            <a:r>
              <a:rPr lang="sv-SE" dirty="0" smtClean="0"/>
              <a:t>  (48v </a:t>
            </a:r>
            <a:r>
              <a:rPr lang="sv-SE" dirty="0" err="1" smtClean="0"/>
              <a:t>beh</a:t>
            </a:r>
            <a:r>
              <a:rPr lang="sv-SE" dirty="0" smtClean="0"/>
              <a:t>) ca 60%</a:t>
            </a:r>
          </a:p>
          <a:p>
            <a:pPr lvl="5">
              <a:buNone/>
            </a:pPr>
            <a:r>
              <a:rPr lang="sv-SE" dirty="0" smtClean="0"/>
              <a:t>SVR 24 </a:t>
            </a:r>
            <a:r>
              <a:rPr lang="sv-SE" dirty="0" err="1" smtClean="0"/>
              <a:t>Incivo</a:t>
            </a:r>
            <a:r>
              <a:rPr lang="sv-SE" dirty="0" smtClean="0"/>
              <a:t> </a:t>
            </a:r>
            <a:r>
              <a:rPr lang="sv-SE" dirty="0" err="1" smtClean="0"/>
              <a:t>null</a:t>
            </a:r>
            <a:r>
              <a:rPr lang="sv-SE" dirty="0" smtClean="0"/>
              <a:t> </a:t>
            </a:r>
            <a:r>
              <a:rPr lang="sv-SE" dirty="0" err="1" smtClean="0"/>
              <a:t>responder</a:t>
            </a:r>
            <a:r>
              <a:rPr lang="sv-SE" dirty="0" smtClean="0"/>
              <a:t> (48v </a:t>
            </a:r>
            <a:r>
              <a:rPr lang="sv-SE" dirty="0" err="1" smtClean="0"/>
              <a:t>beh</a:t>
            </a:r>
            <a:r>
              <a:rPr lang="sv-SE" dirty="0" smtClean="0"/>
              <a:t>)  &lt;10-40%</a:t>
            </a:r>
          </a:p>
          <a:p>
            <a:pPr lvl="5">
              <a:buNone/>
            </a:pPr>
            <a:r>
              <a:rPr lang="sv-SE" dirty="0" smtClean="0"/>
              <a:t>(tidigare interferonsvar, fibrosgrad, genotyp 1a eller 1b påverkar)</a:t>
            </a:r>
          </a:p>
        </p:txBody>
      </p:sp>
      <p:sp>
        <p:nvSpPr>
          <p:cNvPr id="4" name="Ellips 3"/>
          <p:cNvSpPr/>
          <p:nvPr/>
        </p:nvSpPr>
        <p:spPr>
          <a:xfrm>
            <a:off x="1619672" y="3356992"/>
            <a:ext cx="28083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hepatit C?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276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Kostnad interferon/</a:t>
            </a:r>
            <a:r>
              <a:rPr lang="sv-SE" dirty="0" err="1" smtClean="0"/>
              <a:t>ribavirin</a:t>
            </a:r>
            <a:r>
              <a:rPr lang="sv-SE" dirty="0" smtClean="0"/>
              <a:t>/</a:t>
            </a:r>
            <a:r>
              <a:rPr lang="sv-SE" dirty="0" err="1" smtClean="0"/>
              <a:t>incivo</a:t>
            </a:r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Interferon + </a:t>
            </a:r>
            <a:r>
              <a:rPr lang="sv-SE" dirty="0" err="1" smtClean="0"/>
              <a:t>Ribavirin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24 veckor:  80000:- 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48 veckor: 160000:-</a:t>
            </a:r>
          </a:p>
          <a:p>
            <a:r>
              <a:rPr lang="sv-SE" dirty="0" err="1" smtClean="0"/>
              <a:t>Incivio</a:t>
            </a:r>
            <a:endParaRPr lang="sv-SE" dirty="0" smtClean="0"/>
          </a:p>
          <a:p>
            <a:pPr marL="393192" lvl="1" indent="0">
              <a:buNone/>
            </a:pPr>
            <a:r>
              <a:rPr lang="sv-SE" dirty="0"/>
              <a:t>	</a:t>
            </a:r>
            <a:r>
              <a:rPr lang="sv-SE" dirty="0" smtClean="0"/>
              <a:t>12 veckor: 235000:-</a:t>
            </a:r>
          </a:p>
          <a:p>
            <a:pPr marL="393192" lvl="1" indent="0">
              <a:buNone/>
            </a:pPr>
            <a:endParaRPr lang="sv-SE" dirty="0"/>
          </a:p>
          <a:p>
            <a:pPr marL="393192" lvl="1" indent="0">
              <a:buNone/>
            </a:pPr>
            <a:r>
              <a:rPr lang="sv-SE" dirty="0" smtClean="0"/>
              <a:t>Totalt mellan 315000:- till 395000:-</a:t>
            </a:r>
          </a:p>
          <a:p>
            <a:pPr marL="393192" lvl="1" indent="0">
              <a:buNone/>
            </a:pPr>
            <a:endParaRPr lang="sv-SE" dirty="0"/>
          </a:p>
          <a:p>
            <a:pPr marL="393192" lvl="1" indent="0">
              <a:buNone/>
            </a:pPr>
            <a:r>
              <a:rPr lang="sv-SE" dirty="0" smtClean="0"/>
              <a:t>DEN VERKLIGA KOSTNADEN VAR HÖGRE!</a:t>
            </a:r>
          </a:p>
          <a:p>
            <a:pPr marL="393192" lvl="1" indent="0">
              <a:buNone/>
            </a:pPr>
            <a:r>
              <a:rPr lang="sv-SE" dirty="0" smtClean="0"/>
              <a:t>Lidande, besök varje vecka, </a:t>
            </a:r>
            <a:r>
              <a:rPr lang="sv-SE" dirty="0" err="1" smtClean="0"/>
              <a:t>kringläkemedel</a:t>
            </a:r>
            <a:r>
              <a:rPr lang="sv-SE" dirty="0" smtClean="0"/>
              <a:t>..</a:t>
            </a:r>
            <a:r>
              <a:rPr lang="sv-SE" dirty="0" err="1" smtClean="0"/>
              <a:t>etc</a:t>
            </a:r>
            <a:endParaRPr lang="sv-SE" dirty="0" smtClean="0"/>
          </a:p>
          <a:p>
            <a:pPr marL="393192" lvl="1" indent="0">
              <a:buNone/>
            </a:pPr>
            <a:r>
              <a:rPr lang="sv-SE" dirty="0" smtClean="0"/>
              <a:t>Kanske i de tuffaste fallen det dubbla priset..</a:t>
            </a:r>
          </a:p>
          <a:p>
            <a:pPr marL="393192" lvl="1" indent="0">
              <a:buNone/>
            </a:pPr>
            <a:r>
              <a:rPr lang="sv-SE" dirty="0" smtClean="0"/>
              <a:t>Och beräknat per utläkt </a:t>
            </a:r>
            <a:r>
              <a:rPr lang="sv-SE" dirty="0" err="1" smtClean="0"/>
              <a:t>pat</a:t>
            </a:r>
            <a:r>
              <a:rPr lang="sv-SE" dirty="0" smtClean="0"/>
              <a:t> stiger det ännu 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Jan 2014 kommer </a:t>
            </a:r>
            <a:r>
              <a:rPr lang="sv-SE" dirty="0" err="1" smtClean="0"/>
              <a:t>Sofosbuvir</a:t>
            </a:r>
            <a:r>
              <a:rPr lang="sv-SE" dirty="0" smtClean="0"/>
              <a:t>, det första </a:t>
            </a:r>
            <a:r>
              <a:rPr lang="sv-SE" dirty="0" err="1" smtClean="0"/>
              <a:t>pangenotypa</a:t>
            </a:r>
            <a:r>
              <a:rPr lang="sv-SE" dirty="0" smtClean="0"/>
              <a:t> DAA.</a:t>
            </a:r>
          </a:p>
          <a:p>
            <a:r>
              <a:rPr lang="sv-SE" dirty="0" smtClean="0"/>
              <a:t>Maj 2014 behandlar vi de första patienterna i Östersund med detta preparat tillsammans med </a:t>
            </a:r>
            <a:r>
              <a:rPr lang="sv-SE" dirty="0" err="1" smtClean="0"/>
              <a:t>Daklinza</a:t>
            </a:r>
            <a:r>
              <a:rPr lang="sv-SE" dirty="0" smtClean="0"/>
              <a:t> enligt </a:t>
            </a:r>
            <a:r>
              <a:rPr lang="sv-SE" dirty="0" err="1" smtClean="0"/>
              <a:t>compassionate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. </a:t>
            </a:r>
            <a:r>
              <a:rPr lang="sv-SE" dirty="0" err="1" smtClean="0"/>
              <a:t>Daklinza</a:t>
            </a:r>
            <a:r>
              <a:rPr lang="sv-SE" dirty="0" smtClean="0"/>
              <a:t> marknadsgodkändes senare samma höst.</a:t>
            </a:r>
          </a:p>
          <a:p>
            <a:r>
              <a:rPr lang="sv-SE" dirty="0" err="1" smtClean="0"/>
              <a:t>Simeprevir</a:t>
            </a:r>
            <a:r>
              <a:rPr lang="sv-SE" dirty="0" smtClean="0"/>
              <a:t> kom hösten 2014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Helt plötsligt hade vi 3 </a:t>
            </a:r>
            <a:r>
              <a:rPr lang="sv-SE" dirty="0" err="1" smtClean="0"/>
              <a:t>st</a:t>
            </a:r>
            <a:r>
              <a:rPr lang="sv-SE" dirty="0" smtClean="0"/>
              <a:t> nya läkemedel!!!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93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686400" cy="610392"/>
          </a:xfrm>
        </p:spPr>
        <p:txBody>
          <a:bodyPr/>
          <a:lstStyle/>
          <a:p>
            <a:r>
              <a:rPr lang="sv-SE" dirty="0" smtClean="0"/>
              <a:t>Angreppspunkter</a:t>
            </a:r>
            <a:endParaRPr lang="sv-SE" dirty="0"/>
          </a:p>
        </p:txBody>
      </p:sp>
      <p:pic>
        <p:nvPicPr>
          <p:cNvPr id="5" name="Platshållare för innehåll 4" descr="Hepatitis-PIT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424935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Hepatitis-P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 nya läkemedlen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Våra första patienter seglade genom behandlingen som då var 24 veckor. Kostnad ca 1.2 </a:t>
            </a:r>
            <a:r>
              <a:rPr lang="sv-SE" dirty="0" err="1" smtClean="0"/>
              <a:t>milj</a:t>
            </a:r>
            <a:r>
              <a:rPr lang="sv-SE" dirty="0" smtClean="0"/>
              <a:t> per pat.</a:t>
            </a:r>
          </a:p>
          <a:p>
            <a:pPr marL="0" indent="0">
              <a:buNone/>
            </a:pPr>
            <a:r>
              <a:rPr lang="sv-SE" dirty="0" smtClean="0"/>
              <a:t>   Nästan inga biverkningen utöver huvudvärk, trötthet  	och viss hjärtklappning. Båda blev virusfria.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09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2015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Tillkomst av </a:t>
            </a:r>
            <a:r>
              <a:rPr lang="sv-SE" dirty="0" err="1" smtClean="0"/>
              <a:t>Harvoni</a:t>
            </a:r>
            <a:r>
              <a:rPr lang="sv-SE" dirty="0" smtClean="0"/>
              <a:t> som möjliggör 8 veckors behandling av vissa patienter med 1 tablett /dag</a:t>
            </a:r>
          </a:p>
          <a:p>
            <a:r>
              <a:rPr lang="sv-SE" dirty="0" smtClean="0"/>
              <a:t>Tillkomst av </a:t>
            </a:r>
            <a:r>
              <a:rPr lang="sv-SE" dirty="0" err="1" smtClean="0"/>
              <a:t>Viekirax</a:t>
            </a:r>
            <a:r>
              <a:rPr lang="sv-SE" dirty="0" smtClean="0"/>
              <a:t>/</a:t>
            </a:r>
            <a:r>
              <a:rPr lang="sv-SE" dirty="0" err="1" smtClean="0"/>
              <a:t>Exviera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0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Ytterligare 1-2 preparat tillkommer troligen under hösten.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2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Behandling 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Styrs av ordnat införande, TLV (Tand och läkemedelsförmånsverket) har gett ut riktlinjer angående vilka som är lämpliga att få de nya läkemedlen. </a:t>
            </a:r>
          </a:p>
          <a:p>
            <a:r>
              <a:rPr lang="sv-SE" dirty="0" smtClean="0"/>
              <a:t>Från början endast F3-F4 men nu F2 och uppåt. Nya rekommendationer kommer </a:t>
            </a:r>
            <a:r>
              <a:rPr lang="sv-SE" dirty="0" err="1" smtClean="0"/>
              <a:t>ev</a:t>
            </a:r>
            <a:r>
              <a:rPr lang="sv-SE" dirty="0" smtClean="0"/>
              <a:t> i sommar.</a:t>
            </a:r>
          </a:p>
          <a:p>
            <a:r>
              <a:rPr lang="sv-SE" dirty="0" smtClean="0"/>
              <a:t>Vissa undantag finns.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59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Behandling 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Inga får interferon längre även om det inte på något sätt är förbjudet.</a:t>
            </a:r>
          </a:p>
          <a:p>
            <a:r>
              <a:rPr lang="sv-SE" dirty="0" smtClean="0"/>
              <a:t>Remiss kommer till infektions, prover tas innan besök till läkare. Där beslut om undersökning för att se vilket fibrosstadium </a:t>
            </a:r>
            <a:r>
              <a:rPr lang="sv-SE" dirty="0" err="1" smtClean="0"/>
              <a:t>pat</a:t>
            </a:r>
            <a:r>
              <a:rPr lang="sv-SE" dirty="0" smtClean="0"/>
              <a:t> befinner sig i. Antingen med </a:t>
            </a:r>
            <a:r>
              <a:rPr lang="sv-SE" dirty="0" err="1" smtClean="0"/>
              <a:t>elastografi</a:t>
            </a:r>
            <a:r>
              <a:rPr lang="sv-SE" dirty="0" smtClean="0"/>
              <a:t> alternativt leverbiopsi (minskat mkt)</a:t>
            </a:r>
          </a:p>
          <a:p>
            <a:r>
              <a:rPr lang="sv-SE" dirty="0" smtClean="0"/>
              <a:t>Om F2 och ingen kontraindikation </a:t>
            </a:r>
            <a:r>
              <a:rPr lang="sv-SE" dirty="0" smtClean="0">
                <a:sym typeface="Wingdings" panose="05000000000000000000" pitchFamily="2" charset="2"/>
              </a:rPr>
              <a:t> behandling.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Pat bokas in till </a:t>
            </a:r>
            <a:r>
              <a:rPr lang="sv-SE" dirty="0" err="1" smtClean="0">
                <a:sym typeface="Wingdings" panose="05000000000000000000" pitchFamily="2" charset="2"/>
              </a:rPr>
              <a:t>ssk</a:t>
            </a:r>
            <a:r>
              <a:rPr lang="sv-SE" dirty="0" smtClean="0">
                <a:sym typeface="Wingdings" panose="05000000000000000000" pitchFamily="2" charset="2"/>
              </a:rPr>
              <a:t> på mott + recept skrives.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Pat tar prover V0, V4 samt vid avslut tex V12.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Läkare glömmer bort att </a:t>
            </a:r>
            <a:r>
              <a:rPr lang="sv-SE" dirty="0" err="1" smtClean="0">
                <a:sym typeface="Wingdings" panose="05000000000000000000" pitchFamily="2" charset="2"/>
              </a:rPr>
              <a:t>pat</a:t>
            </a:r>
            <a:r>
              <a:rPr lang="sv-SE" dirty="0" smtClean="0">
                <a:sym typeface="Wingdings" panose="05000000000000000000" pitchFamily="2" charset="2"/>
              </a:rPr>
              <a:t> går på behandling men får glatt ett provsvar vid 12 </a:t>
            </a:r>
            <a:r>
              <a:rPr lang="sv-SE" dirty="0" err="1" smtClean="0">
                <a:sym typeface="Wingdings" panose="05000000000000000000" pitchFamily="2" charset="2"/>
              </a:rPr>
              <a:t>resp</a:t>
            </a:r>
            <a:r>
              <a:rPr lang="sv-SE" dirty="0" smtClean="0">
                <a:sym typeface="Wingdings" panose="05000000000000000000" pitchFamily="2" charset="2"/>
              </a:rPr>
              <a:t> 24 veckor efter avslutad behandling som säger att </a:t>
            </a:r>
            <a:r>
              <a:rPr lang="sv-SE" dirty="0" err="1" smtClean="0">
                <a:sym typeface="Wingdings" panose="05000000000000000000" pitchFamily="2" charset="2"/>
              </a:rPr>
              <a:t>pat</a:t>
            </a:r>
            <a:r>
              <a:rPr lang="sv-SE" dirty="0" smtClean="0">
                <a:sym typeface="Wingdings" panose="05000000000000000000" pitchFamily="2" charset="2"/>
              </a:rPr>
              <a:t> är virusfri.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Ca 30 behandlade, 1 relaps.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17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 nya DAA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5163"/>
            <a:ext cx="7632847" cy="4389437"/>
          </a:xfrm>
        </p:spPr>
      </p:pic>
    </p:spTree>
    <p:extLst>
      <p:ext uri="{BB962C8B-B14F-4D97-AF65-F5344CB8AC3E}">
        <p14:creationId xmlns:p14="http://schemas.microsoft.com/office/powerpoint/2010/main" val="31684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hepatit C?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Ett virus</a:t>
            </a:r>
          </a:p>
          <a:p>
            <a:r>
              <a:rPr lang="sv-SE" dirty="0" smtClean="0"/>
              <a:t>En </a:t>
            </a:r>
            <a:r>
              <a:rPr lang="sv-SE" smtClean="0"/>
              <a:t>anmälningspliktig sjukdom/allmänfarlig</a:t>
            </a:r>
            <a:endParaRPr lang="sv-SE" dirty="0" smtClean="0"/>
          </a:p>
          <a:p>
            <a:r>
              <a:rPr lang="sv-SE" dirty="0" smtClean="0"/>
              <a:t>Ett stigmata</a:t>
            </a:r>
          </a:p>
          <a:p>
            <a:r>
              <a:rPr lang="sv-SE" dirty="0" smtClean="0"/>
              <a:t>En global epidemi</a:t>
            </a:r>
          </a:p>
          <a:p>
            <a:r>
              <a:rPr lang="sv-SE" dirty="0" smtClean="0"/>
              <a:t>En kronisk leversjukdom, om obehandlad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76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 nya DAA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62734"/>
            <a:ext cx="7704855" cy="4434618"/>
          </a:xfrm>
        </p:spPr>
      </p:pic>
    </p:spTree>
    <p:extLst>
      <p:ext uri="{BB962C8B-B14F-4D97-AF65-F5344CB8AC3E}">
        <p14:creationId xmlns:p14="http://schemas.microsoft.com/office/powerpoint/2010/main" val="7736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Problem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finns resistens mot läkemedlen</a:t>
            </a:r>
          </a:p>
          <a:p>
            <a:r>
              <a:rPr lang="sv-SE" dirty="0" smtClean="0"/>
              <a:t>Risk för HCC </a:t>
            </a:r>
            <a:r>
              <a:rPr lang="sv-SE" dirty="0" err="1" smtClean="0"/>
              <a:t>ssk</a:t>
            </a:r>
            <a:r>
              <a:rPr lang="sv-SE" dirty="0" smtClean="0"/>
              <a:t> hos </a:t>
            </a:r>
            <a:r>
              <a:rPr lang="sv-SE" dirty="0" err="1" smtClean="0"/>
              <a:t>cirrotiker</a:t>
            </a:r>
            <a:r>
              <a:rPr lang="sv-SE" dirty="0" smtClean="0"/>
              <a:t> +/- diabetes</a:t>
            </a:r>
          </a:p>
          <a:p>
            <a:r>
              <a:rPr lang="sv-SE" dirty="0" smtClean="0"/>
              <a:t>Kostnad (</a:t>
            </a:r>
            <a:r>
              <a:rPr lang="sv-SE" dirty="0" err="1" smtClean="0"/>
              <a:t>Harvoni</a:t>
            </a:r>
            <a:r>
              <a:rPr lang="sv-SE" dirty="0" smtClean="0"/>
              <a:t> 12 veckor 420000:- ) lägre efter subvention.</a:t>
            </a:r>
          </a:p>
          <a:p>
            <a:r>
              <a:rPr lang="sv-SE" dirty="0" smtClean="0"/>
              <a:t>Smittskyddslagen säger att alla ska behandlas</a:t>
            </a:r>
          </a:p>
          <a:p>
            <a:r>
              <a:rPr lang="sv-SE" dirty="0" smtClean="0"/>
              <a:t>Smittspridningen sker hos intravenösa missbrukare och dem behandlar vi ju inte alls.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64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Inga problem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4" y="1935163"/>
            <a:ext cx="6429931" cy="4389437"/>
          </a:xfrm>
        </p:spPr>
      </p:pic>
      <p:sp>
        <p:nvSpPr>
          <p:cNvPr id="5" name="Ellips 4"/>
          <p:cNvSpPr/>
          <p:nvPr/>
        </p:nvSpPr>
        <p:spPr>
          <a:xfrm>
            <a:off x="107504" y="4725144"/>
            <a:ext cx="842493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7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		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			</a:t>
            </a:r>
            <a:r>
              <a:rPr lang="sv-SE" sz="4400" dirty="0" smtClean="0"/>
              <a:t>THE END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7987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Förhållningsregler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02" y="2019799"/>
            <a:ext cx="4810796" cy="4220164"/>
          </a:xfrm>
        </p:spPr>
      </p:pic>
    </p:spTree>
    <p:extLst>
      <p:ext uri="{BB962C8B-B14F-4D97-AF65-F5344CB8AC3E}">
        <p14:creationId xmlns:p14="http://schemas.microsoft.com/office/powerpoint/2010/main" val="384097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hepatit C?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Men också en botbar sjukdom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C i Sverige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Ca 0.5% av befolkningen smittad, dvs ca 45000 personer (Globalt 200 miljoner)</a:t>
            </a:r>
          </a:p>
          <a:p>
            <a:r>
              <a:rPr lang="sv-SE" dirty="0" smtClean="0"/>
              <a:t>Ca 2000 nya fall/år, varav 100-150 nysmittade. (20-25 fall/år i snitt i Regionen)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792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Sjukdomsförlopp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4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3275856" y="4437112"/>
            <a:ext cx="453650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Naturalförlopp 2</a:t>
            </a:r>
            <a:endParaRPr lang="sv-SE" dirty="0"/>
          </a:p>
        </p:txBody>
      </p:sp>
      <p:pic>
        <p:nvPicPr>
          <p:cNvPr id="4" name="Platshållare för innehåll 3" descr="naturalförlopp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65096"/>
            <a:ext cx="6840759" cy="4176463"/>
          </a:xfrm>
        </p:spPr>
      </p:pic>
      <p:sp>
        <p:nvSpPr>
          <p:cNvPr id="6" name="Ellips 5"/>
          <p:cNvSpPr/>
          <p:nvPr/>
        </p:nvSpPr>
        <p:spPr>
          <a:xfrm>
            <a:off x="1259632" y="5013176"/>
            <a:ext cx="6840759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731</Words>
  <Application>Microsoft Office PowerPoint</Application>
  <PresentationFormat>Bildspel på skärmen (4:3)</PresentationFormat>
  <Paragraphs>145</Paragraphs>
  <Slides>33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9" baseType="lpstr">
      <vt:lpstr>Calibri</vt:lpstr>
      <vt:lpstr>Constantia</vt:lpstr>
      <vt:lpstr>Wingdings 2</vt:lpstr>
      <vt:lpstr>Arial</vt:lpstr>
      <vt:lpstr>Wingdings</vt:lpstr>
      <vt:lpstr>Flöde</vt:lpstr>
      <vt:lpstr>Hepatit C</vt:lpstr>
      <vt:lpstr>Vad är hepatit C?</vt:lpstr>
      <vt:lpstr>Vad är hepatit C?</vt:lpstr>
      <vt:lpstr>Förhållningsregler</vt:lpstr>
      <vt:lpstr>Vad är hepatit C?</vt:lpstr>
      <vt:lpstr>Hepatit C i Sverige</vt:lpstr>
      <vt:lpstr>Sjukdomsförlopp</vt:lpstr>
      <vt:lpstr>PowerPoint-presentation</vt:lpstr>
      <vt:lpstr>Naturalförlopp 2</vt:lpstr>
      <vt:lpstr>Hepatit C</vt:lpstr>
      <vt:lpstr>Tidigare behandling</vt:lpstr>
      <vt:lpstr>Terminologi</vt:lpstr>
      <vt:lpstr>Kontraindikationer behandling</vt:lpstr>
      <vt:lpstr>Effekt av tidigare behandling</vt:lpstr>
      <vt:lpstr>Interferon Ribavirin biverkningar</vt:lpstr>
      <vt:lpstr>Men…så hände något!</vt:lpstr>
      <vt:lpstr>2012</vt:lpstr>
      <vt:lpstr>Incivo</vt:lpstr>
      <vt:lpstr>Effekt av Incivo</vt:lpstr>
      <vt:lpstr>Kostnad interferon/ribavirin/incivo </vt:lpstr>
      <vt:lpstr>2014</vt:lpstr>
      <vt:lpstr>Angreppspunkter</vt:lpstr>
      <vt:lpstr>PowerPoint-presentation</vt:lpstr>
      <vt:lpstr>De nya läkemedlen</vt:lpstr>
      <vt:lpstr>2015</vt:lpstr>
      <vt:lpstr>2016</vt:lpstr>
      <vt:lpstr>Behandling 2016</vt:lpstr>
      <vt:lpstr>Behandling 2016</vt:lpstr>
      <vt:lpstr>Effekt nya DAA</vt:lpstr>
      <vt:lpstr>Effekt nya DAA</vt:lpstr>
      <vt:lpstr>Problem</vt:lpstr>
      <vt:lpstr>Inga problem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joha2</dc:creator>
  <cp:lastModifiedBy>Johan Hansson</cp:lastModifiedBy>
  <cp:revision>49</cp:revision>
  <dcterms:created xsi:type="dcterms:W3CDTF">2013-10-29T19:27:48Z</dcterms:created>
  <dcterms:modified xsi:type="dcterms:W3CDTF">2016-05-23T09:33:49Z</dcterms:modified>
</cp:coreProperties>
</file>